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diagrams/data1.xml" ContentType="application/vnd.openxmlformats-officedocument.drawingml.diagramData+xml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56" r:id="rId2"/>
    <p:sldId id="257" r:id="rId3"/>
    <p:sldId id="261" r:id="rId4"/>
    <p:sldId id="258" r:id="rId5"/>
    <p:sldId id="260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1"/>
    <p:restoredTop sz="95865"/>
  </p:normalViewPr>
  <p:slideViewPr>
    <p:cSldViewPr snapToGrid="0">
      <p:cViewPr varScale="1">
        <p:scale>
          <a:sx n="90" d="100"/>
          <a:sy n="90" d="100"/>
        </p:scale>
        <p:origin x="232" y="6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openxmlformats.org/officeDocument/2006/relationships/customXml" Target="../customXml/item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Relationship Id="rId14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095E222-7CE5-4D98-8D73-81BD0A306507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ECC2F04-A4F2-4C3B-A2E7-004A602FA7EF}">
      <dgm:prSet/>
      <dgm:spPr/>
      <dgm:t>
        <a:bodyPr/>
        <a:lstStyle/>
        <a:p>
          <a:r>
            <a:rPr lang="nb-NO"/>
            <a:t>En rik fortellertradisjon i Norden</a:t>
          </a:r>
          <a:endParaRPr lang="en-US"/>
        </a:p>
      </dgm:t>
    </dgm:pt>
    <dgm:pt modelId="{4DC96CE6-B10D-461D-9CC1-B27DCFEF2F03}" type="parTrans" cxnId="{5571087D-6125-40D8-B811-DD7D41BA91CF}">
      <dgm:prSet/>
      <dgm:spPr/>
      <dgm:t>
        <a:bodyPr/>
        <a:lstStyle/>
        <a:p>
          <a:endParaRPr lang="en-US"/>
        </a:p>
      </dgm:t>
    </dgm:pt>
    <dgm:pt modelId="{E25E5031-88C7-4D6F-BF62-9C934C3E6A38}" type="sibTrans" cxnId="{5571087D-6125-40D8-B811-DD7D41BA91CF}">
      <dgm:prSet/>
      <dgm:spPr/>
      <dgm:t>
        <a:bodyPr/>
        <a:lstStyle/>
        <a:p>
          <a:endParaRPr lang="en-US"/>
        </a:p>
      </dgm:t>
    </dgm:pt>
    <dgm:pt modelId="{CEDAEA28-5B53-4F71-9DF6-D735E5C2344D}">
      <dgm:prSet/>
      <dgm:spPr/>
      <dgm:t>
        <a:bodyPr/>
        <a:lstStyle/>
        <a:p>
          <a:r>
            <a:rPr lang="nb-NO"/>
            <a:t>Skape leselyst</a:t>
          </a:r>
          <a:endParaRPr lang="en-US"/>
        </a:p>
      </dgm:t>
    </dgm:pt>
    <dgm:pt modelId="{FCC097FD-62B8-4495-9C0B-B80807C489B8}" type="parTrans" cxnId="{7AFE2A09-C17A-48F3-9486-CD5D3E4320F8}">
      <dgm:prSet/>
      <dgm:spPr/>
      <dgm:t>
        <a:bodyPr/>
        <a:lstStyle/>
        <a:p>
          <a:endParaRPr lang="en-US"/>
        </a:p>
      </dgm:t>
    </dgm:pt>
    <dgm:pt modelId="{1683CEAA-1EF0-45C9-8616-B59C9E0B9CA7}" type="sibTrans" cxnId="{7AFE2A09-C17A-48F3-9486-CD5D3E4320F8}">
      <dgm:prSet/>
      <dgm:spPr/>
      <dgm:t>
        <a:bodyPr/>
        <a:lstStyle/>
        <a:p>
          <a:endParaRPr lang="en-US"/>
        </a:p>
      </dgm:t>
    </dgm:pt>
    <dgm:pt modelId="{D2D32BD6-42C6-4DBB-914B-7EAB2F13A018}">
      <dgm:prSet/>
      <dgm:spPr/>
      <dgm:t>
        <a:bodyPr/>
        <a:lstStyle/>
        <a:p>
          <a:r>
            <a:rPr lang="nb-NO" dirty="0"/>
            <a:t>Nordisk samhørighet</a:t>
          </a:r>
          <a:endParaRPr lang="en-US" dirty="0"/>
        </a:p>
      </dgm:t>
    </dgm:pt>
    <dgm:pt modelId="{D5EC6764-5898-4291-9970-F4848515900B}" type="parTrans" cxnId="{0E6AEF45-3B70-48AD-8DE4-39FAE77A8DBD}">
      <dgm:prSet/>
      <dgm:spPr/>
      <dgm:t>
        <a:bodyPr/>
        <a:lstStyle/>
        <a:p>
          <a:endParaRPr lang="en-US"/>
        </a:p>
      </dgm:t>
    </dgm:pt>
    <dgm:pt modelId="{9102D9B0-F2A5-4F90-9386-CD60002508DB}" type="sibTrans" cxnId="{0E6AEF45-3B70-48AD-8DE4-39FAE77A8DBD}">
      <dgm:prSet/>
      <dgm:spPr/>
      <dgm:t>
        <a:bodyPr/>
        <a:lstStyle/>
        <a:p>
          <a:endParaRPr lang="en-US"/>
        </a:p>
      </dgm:t>
    </dgm:pt>
    <dgm:pt modelId="{98269D0A-9573-674F-AD18-5609708E2E51}">
      <dgm:prSet/>
      <dgm:spPr/>
      <dgm:t>
        <a:bodyPr/>
        <a:lstStyle/>
        <a:p>
          <a:r>
            <a:rPr lang="en-US" dirty="0" err="1"/>
            <a:t>Engasjement</a:t>
          </a:r>
          <a:endParaRPr lang="en-US" dirty="0"/>
        </a:p>
      </dgm:t>
    </dgm:pt>
    <dgm:pt modelId="{C07C1A4C-F3CD-9B41-832B-2FB65E1A6D74}" type="parTrans" cxnId="{4FC534A3-F507-A74C-82D6-22F3C47BFFEC}">
      <dgm:prSet/>
      <dgm:spPr/>
    </dgm:pt>
    <dgm:pt modelId="{01B703B6-4566-8D46-BD33-F3D9D27C334B}" type="sibTrans" cxnId="{4FC534A3-F507-A74C-82D6-22F3C47BFFEC}">
      <dgm:prSet/>
      <dgm:spPr/>
    </dgm:pt>
    <dgm:pt modelId="{0D71D3BB-9CFD-C44F-9632-78CE28422720}" type="pres">
      <dgm:prSet presAssocID="{9095E222-7CE5-4D98-8D73-81BD0A306507}" presName="linear" presStyleCnt="0">
        <dgm:presLayoutVars>
          <dgm:animLvl val="lvl"/>
          <dgm:resizeHandles val="exact"/>
        </dgm:presLayoutVars>
      </dgm:prSet>
      <dgm:spPr/>
    </dgm:pt>
    <dgm:pt modelId="{FEE69450-BA3D-EF4B-B884-52CA3928CA32}" type="pres">
      <dgm:prSet presAssocID="{7ECC2F04-A4F2-4C3B-A2E7-004A602FA7E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6D16E5B5-0DCB-0B4B-A10C-EDCF506B8748}" type="pres">
      <dgm:prSet presAssocID="{E25E5031-88C7-4D6F-BF62-9C934C3E6A38}" presName="spacer" presStyleCnt="0"/>
      <dgm:spPr/>
    </dgm:pt>
    <dgm:pt modelId="{6A15EA80-4F3F-AF41-971A-F6A90D9AA09E}" type="pres">
      <dgm:prSet presAssocID="{CEDAEA28-5B53-4F71-9DF6-D735E5C2344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5050CB30-BC5F-EB49-977D-AF18A3E18EBA}" type="pres">
      <dgm:prSet presAssocID="{1683CEAA-1EF0-45C9-8616-B59C9E0B9CA7}" presName="spacer" presStyleCnt="0"/>
      <dgm:spPr/>
    </dgm:pt>
    <dgm:pt modelId="{924DDE32-1B1B-944D-8516-2F53A3D59D20}" type="pres">
      <dgm:prSet presAssocID="{D2D32BD6-42C6-4DBB-914B-7EAB2F13A01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633ADAD6-5009-C343-B098-A09063E6E7A6}" type="pres">
      <dgm:prSet presAssocID="{9102D9B0-F2A5-4F90-9386-CD60002508DB}" presName="spacer" presStyleCnt="0"/>
      <dgm:spPr/>
    </dgm:pt>
    <dgm:pt modelId="{8249378E-4567-344F-B5AD-7DC4E26CB200}" type="pres">
      <dgm:prSet presAssocID="{98269D0A-9573-674F-AD18-5609708E2E51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AFE2A09-C17A-48F3-9486-CD5D3E4320F8}" srcId="{9095E222-7CE5-4D98-8D73-81BD0A306507}" destId="{CEDAEA28-5B53-4F71-9DF6-D735E5C2344D}" srcOrd="1" destOrd="0" parTransId="{FCC097FD-62B8-4495-9C0B-B80807C489B8}" sibTransId="{1683CEAA-1EF0-45C9-8616-B59C9E0B9CA7}"/>
    <dgm:cxn modelId="{3366DF27-445E-7F4C-9B58-494BF8C627C5}" type="presOf" srcId="{CEDAEA28-5B53-4F71-9DF6-D735E5C2344D}" destId="{6A15EA80-4F3F-AF41-971A-F6A90D9AA09E}" srcOrd="0" destOrd="0" presId="urn:microsoft.com/office/officeart/2005/8/layout/vList2"/>
    <dgm:cxn modelId="{0E6AEF45-3B70-48AD-8DE4-39FAE77A8DBD}" srcId="{9095E222-7CE5-4D98-8D73-81BD0A306507}" destId="{D2D32BD6-42C6-4DBB-914B-7EAB2F13A018}" srcOrd="2" destOrd="0" parTransId="{D5EC6764-5898-4291-9970-F4848515900B}" sibTransId="{9102D9B0-F2A5-4F90-9386-CD60002508DB}"/>
    <dgm:cxn modelId="{EC7AFE6C-C31A-894F-A544-4FF689CA5ACA}" type="presOf" srcId="{98269D0A-9573-674F-AD18-5609708E2E51}" destId="{8249378E-4567-344F-B5AD-7DC4E26CB200}" srcOrd="0" destOrd="0" presId="urn:microsoft.com/office/officeart/2005/8/layout/vList2"/>
    <dgm:cxn modelId="{F08F7B76-B1CA-3D46-8A04-0F504ADB28D5}" type="presOf" srcId="{7ECC2F04-A4F2-4C3B-A2E7-004A602FA7EF}" destId="{FEE69450-BA3D-EF4B-B884-52CA3928CA32}" srcOrd="0" destOrd="0" presId="urn:microsoft.com/office/officeart/2005/8/layout/vList2"/>
    <dgm:cxn modelId="{5571087D-6125-40D8-B811-DD7D41BA91CF}" srcId="{9095E222-7CE5-4D98-8D73-81BD0A306507}" destId="{7ECC2F04-A4F2-4C3B-A2E7-004A602FA7EF}" srcOrd="0" destOrd="0" parTransId="{4DC96CE6-B10D-461D-9CC1-B27DCFEF2F03}" sibTransId="{E25E5031-88C7-4D6F-BF62-9C934C3E6A38}"/>
    <dgm:cxn modelId="{54EAD191-0849-2A44-938C-D1A19D6BA01B}" type="presOf" srcId="{9095E222-7CE5-4D98-8D73-81BD0A306507}" destId="{0D71D3BB-9CFD-C44F-9632-78CE28422720}" srcOrd="0" destOrd="0" presId="urn:microsoft.com/office/officeart/2005/8/layout/vList2"/>
    <dgm:cxn modelId="{4FC534A3-F507-A74C-82D6-22F3C47BFFEC}" srcId="{9095E222-7CE5-4D98-8D73-81BD0A306507}" destId="{98269D0A-9573-674F-AD18-5609708E2E51}" srcOrd="3" destOrd="0" parTransId="{C07C1A4C-F3CD-9B41-832B-2FB65E1A6D74}" sibTransId="{01B703B6-4566-8D46-BD33-F3D9D27C334B}"/>
    <dgm:cxn modelId="{E70D04C5-11CA-3F45-A0B9-B8AA58EE6FEE}" type="presOf" srcId="{D2D32BD6-42C6-4DBB-914B-7EAB2F13A018}" destId="{924DDE32-1B1B-944D-8516-2F53A3D59D20}" srcOrd="0" destOrd="0" presId="urn:microsoft.com/office/officeart/2005/8/layout/vList2"/>
    <dgm:cxn modelId="{61AE0C71-7387-4C45-821D-94DFEB53F783}" type="presParOf" srcId="{0D71D3BB-9CFD-C44F-9632-78CE28422720}" destId="{FEE69450-BA3D-EF4B-B884-52CA3928CA32}" srcOrd="0" destOrd="0" presId="urn:microsoft.com/office/officeart/2005/8/layout/vList2"/>
    <dgm:cxn modelId="{1906E896-747D-5446-9CA6-4D2899C78253}" type="presParOf" srcId="{0D71D3BB-9CFD-C44F-9632-78CE28422720}" destId="{6D16E5B5-0DCB-0B4B-A10C-EDCF506B8748}" srcOrd="1" destOrd="0" presId="urn:microsoft.com/office/officeart/2005/8/layout/vList2"/>
    <dgm:cxn modelId="{8D3304CB-A0FE-0447-9592-85B177DAF2AA}" type="presParOf" srcId="{0D71D3BB-9CFD-C44F-9632-78CE28422720}" destId="{6A15EA80-4F3F-AF41-971A-F6A90D9AA09E}" srcOrd="2" destOrd="0" presId="urn:microsoft.com/office/officeart/2005/8/layout/vList2"/>
    <dgm:cxn modelId="{FF987134-6E30-724C-AB60-56BB47DCE811}" type="presParOf" srcId="{0D71D3BB-9CFD-C44F-9632-78CE28422720}" destId="{5050CB30-BC5F-EB49-977D-AF18A3E18EBA}" srcOrd="3" destOrd="0" presId="urn:microsoft.com/office/officeart/2005/8/layout/vList2"/>
    <dgm:cxn modelId="{0BDAB238-5509-6349-8FBB-73A46A56C7E6}" type="presParOf" srcId="{0D71D3BB-9CFD-C44F-9632-78CE28422720}" destId="{924DDE32-1B1B-944D-8516-2F53A3D59D20}" srcOrd="4" destOrd="0" presId="urn:microsoft.com/office/officeart/2005/8/layout/vList2"/>
    <dgm:cxn modelId="{555F1C0E-2ABA-2D47-BAF8-C45CEF43AAFC}" type="presParOf" srcId="{0D71D3BB-9CFD-C44F-9632-78CE28422720}" destId="{633ADAD6-5009-C343-B098-A09063E6E7A6}" srcOrd="5" destOrd="0" presId="urn:microsoft.com/office/officeart/2005/8/layout/vList2"/>
    <dgm:cxn modelId="{AE8AA740-EE83-D344-ADF1-3DCD0F99933B}" type="presParOf" srcId="{0D71D3BB-9CFD-C44F-9632-78CE28422720}" destId="{8249378E-4567-344F-B5AD-7DC4E26CB200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E69450-BA3D-EF4B-B884-52CA3928CA32}">
      <dsp:nvSpPr>
        <dsp:cNvPr id="0" name=""/>
        <dsp:cNvSpPr/>
      </dsp:nvSpPr>
      <dsp:spPr>
        <a:xfrm>
          <a:off x="0" y="263430"/>
          <a:ext cx="6066816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/>
            <a:t>En rik fortellertradisjon i Norden</a:t>
          </a:r>
          <a:endParaRPr lang="en-US" sz="3500" kern="1200"/>
        </a:p>
      </dsp:txBody>
      <dsp:txXfrm>
        <a:off x="38981" y="302411"/>
        <a:ext cx="5988854" cy="720562"/>
      </dsp:txXfrm>
    </dsp:sp>
    <dsp:sp modelId="{6A15EA80-4F3F-AF41-971A-F6A90D9AA09E}">
      <dsp:nvSpPr>
        <dsp:cNvPr id="0" name=""/>
        <dsp:cNvSpPr/>
      </dsp:nvSpPr>
      <dsp:spPr>
        <a:xfrm>
          <a:off x="0" y="1162755"/>
          <a:ext cx="6066816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/>
            <a:t>Skape leselyst</a:t>
          </a:r>
          <a:endParaRPr lang="en-US" sz="3500" kern="1200"/>
        </a:p>
      </dsp:txBody>
      <dsp:txXfrm>
        <a:off x="38981" y="1201736"/>
        <a:ext cx="5988854" cy="720562"/>
      </dsp:txXfrm>
    </dsp:sp>
    <dsp:sp modelId="{924DDE32-1B1B-944D-8516-2F53A3D59D20}">
      <dsp:nvSpPr>
        <dsp:cNvPr id="0" name=""/>
        <dsp:cNvSpPr/>
      </dsp:nvSpPr>
      <dsp:spPr>
        <a:xfrm>
          <a:off x="0" y="2062080"/>
          <a:ext cx="6066816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3500" kern="1200" dirty="0"/>
            <a:t>Nordisk samhørighet</a:t>
          </a:r>
          <a:endParaRPr lang="en-US" sz="3500" kern="1200" dirty="0"/>
        </a:p>
      </dsp:txBody>
      <dsp:txXfrm>
        <a:off x="38981" y="2101061"/>
        <a:ext cx="5988854" cy="720562"/>
      </dsp:txXfrm>
    </dsp:sp>
    <dsp:sp modelId="{8249378E-4567-344F-B5AD-7DC4E26CB200}">
      <dsp:nvSpPr>
        <dsp:cNvPr id="0" name=""/>
        <dsp:cNvSpPr/>
      </dsp:nvSpPr>
      <dsp:spPr>
        <a:xfrm>
          <a:off x="0" y="2961404"/>
          <a:ext cx="6066816" cy="7985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 err="1"/>
            <a:t>Engasjement</a:t>
          </a:r>
          <a:endParaRPr lang="en-US" sz="3500" kern="1200" dirty="0"/>
        </a:p>
      </dsp:txBody>
      <dsp:txXfrm>
        <a:off x="38981" y="3000385"/>
        <a:ext cx="5988854" cy="7205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tellys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nb-NO"/>
              <a:t>Klikk for å redigere undertittelstil i malen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717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Loddret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220103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drett tit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0" y="762000"/>
            <a:ext cx="7581900" cy="5410200"/>
          </a:xfrm>
        </p:spPr>
        <p:txBody>
          <a:bodyPr vert="eaVert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4373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63083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12192000" cy="4572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7488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8" y="2286000"/>
            <a:ext cx="4754880" cy="402336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42461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2">
                    <a:lumMod val="75000"/>
                  </a:schemeClr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89320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nb-NO"/>
              <a:t>Klikk for å redigere tekststiler i malen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89320" y="2967788"/>
            <a:ext cx="4754880" cy="3341572"/>
          </a:xfrm>
        </p:spPr>
        <p:txBody>
          <a:bodyPr lIns="45720" rIns="4572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241751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5218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38680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5393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2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8386842" y="5264106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76382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/>
              <a:t>Klikk for å redigere tittelstil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1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8" y="6470704"/>
            <a:ext cx="2154142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BE1074D6-F32C-D44F-9A40-9E8FC90CDD58}" type="datetimeFigureOut">
              <a:rPr lang="nb-NO" smtClean="0"/>
              <a:t>28.11.2022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8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4" y="6470704"/>
            <a:ext cx="973666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0000"/>
                    <a:lumOff val="10000"/>
                  </a:schemeClr>
                </a:solidFill>
                <a:latin typeface="+mj-lt"/>
              </a:defRPr>
            </a:lvl1pPr>
          </a:lstStyle>
          <a:p>
            <a:fld id="{CE4A00D8-0A13-9C43-ACB7-DCEEE41DDD44}" type="slidenum">
              <a:rPr lang="nb-NO" smtClean="0"/>
              <a:t>‹#›</a:t>
            </a:fld>
            <a:endParaRPr lang="nb-NO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31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0000"/>
              <a:lumOff val="10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2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2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9272870-F68E-324B-BB70-123FCE68E6B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 err="1"/>
              <a:t>samLesing</a:t>
            </a:r>
            <a:r>
              <a:rPr lang="nb-NO" dirty="0"/>
              <a:t> på tvers av </a:t>
            </a:r>
            <a:r>
              <a:rPr lang="nb-NO" dirty="0" err="1"/>
              <a:t>norden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500D774-21A7-684C-4451-F9913E4561F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Et samarbeidsprosjekt mellom Foreningen Norden i de nordiske landene</a:t>
            </a: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9F927C45-81B4-B59E-8E52-280144B9B0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25" y="1600200"/>
            <a:ext cx="7581900" cy="161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6867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>
            <a:extLst>
              <a:ext uri="{FF2B5EF4-FFF2-40B4-BE49-F238E27FC236}">
                <a16:creationId xmlns:a16="http://schemas.microsoft.com/office/drawing/2014/main" id="{97C30D63-10C8-4409-A67E-476C04F759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5141002" cy="6148972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9F56C134-0F8A-5797-9B53-C09A0087A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FFFFFF"/>
                </a:solidFill>
              </a:rPr>
              <a:t>Hva er nordisk litteraturuke?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AE6B554C-3D30-4464-80F1-6E0456D499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0A81514C-4DE7-7ECA-E2DD-9B85B776D3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7228" y="2084832"/>
            <a:ext cx="4969595" cy="4451436"/>
          </a:xfrm>
        </p:spPr>
        <p:txBody>
          <a:bodyPr>
            <a:normAutofit/>
          </a:bodyPr>
          <a:lstStyle/>
          <a:p>
            <a:r>
              <a:rPr lang="nb-NO" dirty="0">
                <a:solidFill>
                  <a:srgbClr val="FFFFFF"/>
                </a:solidFill>
              </a:rPr>
              <a:t>I over 20 år</a:t>
            </a:r>
          </a:p>
          <a:p>
            <a:r>
              <a:rPr lang="nb-NO" dirty="0" err="1">
                <a:solidFill>
                  <a:srgbClr val="FFFFFF"/>
                </a:solidFill>
              </a:rPr>
              <a:t>Èn</a:t>
            </a:r>
            <a:r>
              <a:rPr lang="nb-NO" dirty="0">
                <a:solidFill>
                  <a:srgbClr val="FFFFFF"/>
                </a:solidFill>
              </a:rPr>
              <a:t> uke viet til nordisk litteratur</a:t>
            </a:r>
          </a:p>
          <a:p>
            <a:r>
              <a:rPr lang="nb-NO" dirty="0">
                <a:solidFill>
                  <a:srgbClr val="FFFFFF"/>
                </a:solidFill>
              </a:rPr>
              <a:t>Utvalgte tekster</a:t>
            </a:r>
          </a:p>
          <a:p>
            <a:r>
              <a:rPr lang="nb-NO" dirty="0">
                <a:solidFill>
                  <a:srgbClr val="FFFFFF"/>
                </a:solidFill>
              </a:rPr>
              <a:t>Lesing i fellesskap</a:t>
            </a:r>
          </a:p>
          <a:p>
            <a:pPr lvl="1"/>
            <a:r>
              <a:rPr lang="nb-NO" dirty="0">
                <a:solidFill>
                  <a:srgbClr val="FFFFFF"/>
                </a:solidFill>
              </a:rPr>
              <a:t>Morgengry</a:t>
            </a:r>
          </a:p>
          <a:p>
            <a:pPr lvl="1"/>
            <a:r>
              <a:rPr lang="nb-NO" dirty="0">
                <a:solidFill>
                  <a:srgbClr val="FFFFFF"/>
                </a:solidFill>
              </a:rPr>
              <a:t>Skumringstimen</a:t>
            </a:r>
          </a:p>
          <a:p>
            <a:pPr lvl="1"/>
            <a:r>
              <a:rPr lang="nb-NO" dirty="0">
                <a:solidFill>
                  <a:srgbClr val="FFFFFF"/>
                </a:solidFill>
              </a:rPr>
              <a:t>Lokalt: skoler eller biblioteker</a:t>
            </a:r>
          </a:p>
          <a:p>
            <a:pPr lvl="1"/>
            <a:r>
              <a:rPr lang="nb-NO" dirty="0">
                <a:solidFill>
                  <a:srgbClr val="FFFFFF"/>
                </a:solidFill>
              </a:rPr>
              <a:t>Til samme tid, over hele </a:t>
            </a:r>
            <a:r>
              <a:rPr lang="nb-NO" dirty="0" err="1">
                <a:solidFill>
                  <a:srgbClr val="FFFFFF"/>
                </a:solidFill>
              </a:rPr>
              <a:t>norden</a:t>
            </a:r>
            <a:endParaRPr lang="nb-NO" dirty="0">
              <a:solidFill>
                <a:srgbClr val="FFFFFF"/>
              </a:solidFill>
            </a:endParaRPr>
          </a:p>
          <a:p>
            <a:pPr lvl="1"/>
            <a:r>
              <a:rPr lang="nb-NO" dirty="0">
                <a:solidFill>
                  <a:srgbClr val="FFFFFF"/>
                </a:solidFill>
              </a:rPr>
              <a:t>Enkeltpersoner</a:t>
            </a:r>
          </a:p>
          <a:p>
            <a:pPr marL="128016" lvl="1" indent="0">
              <a:buNone/>
            </a:pPr>
            <a:r>
              <a:rPr lang="nb-NO" sz="2200" dirty="0">
                <a:solidFill>
                  <a:srgbClr val="FFFFFF"/>
                </a:solidFill>
              </a:rPr>
              <a:t>Påmelding</a:t>
            </a:r>
          </a:p>
          <a:p>
            <a:pPr marL="128016" lvl="1" indent="0">
              <a:buNone/>
            </a:pPr>
            <a:r>
              <a:rPr lang="nb-NO" sz="2200" dirty="0">
                <a:solidFill>
                  <a:srgbClr val="FFFFFF"/>
                </a:solidFill>
              </a:rPr>
              <a:t>Tekster på alle de nordiske språkene</a:t>
            </a:r>
          </a:p>
          <a:p>
            <a:pPr marL="128016" lvl="1" indent="0">
              <a:buNone/>
            </a:pPr>
            <a:endParaRPr lang="nb-NO" dirty="0">
              <a:solidFill>
                <a:srgbClr val="FFFFFF"/>
              </a:solidFill>
            </a:endParaRPr>
          </a:p>
          <a:p>
            <a:pPr lvl="1"/>
            <a:endParaRPr lang="nb-NO" dirty="0">
              <a:solidFill>
                <a:srgbClr val="FFFFFF"/>
              </a:solidFill>
            </a:endParaRPr>
          </a:p>
          <a:p>
            <a:pPr marL="0" indent="0">
              <a:buNone/>
            </a:pPr>
            <a:endParaRPr lang="nb-NO" dirty="0">
              <a:solidFill>
                <a:srgbClr val="FFFFFF"/>
              </a:solidFill>
            </a:endParaRPr>
          </a:p>
          <a:p>
            <a:endParaRPr lang="nb-NO" dirty="0">
              <a:solidFill>
                <a:srgbClr val="FFFFFF"/>
              </a:solidFill>
            </a:endParaRPr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3C40F33-95D5-C3DD-DA4E-31DC46051E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078" r="-6" b="16640"/>
          <a:stretch/>
        </p:blipFill>
        <p:spPr>
          <a:xfrm>
            <a:off x="5626827" y="321732"/>
            <a:ext cx="3798244" cy="3674848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9C0D923B-71CC-44D9-AA61-B3BD611C8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83348" y="321732"/>
            <a:ext cx="2286920" cy="2732810"/>
          </a:xfrm>
          <a:prstGeom prst="rect">
            <a:avLst/>
          </a:prstGeom>
          <a:solidFill>
            <a:schemeClr val="accent2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DD3B58E-0CD0-4486-9C2C-F5C9AA5647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825" y="4157448"/>
            <a:ext cx="3798245" cy="23026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Bilde 6" descr="Et bilde som inneholder tekst, bilderamme&#10;&#10;Automatisk generert beskrivelse">
            <a:extLst>
              <a:ext uri="{FF2B5EF4-FFF2-40B4-BE49-F238E27FC236}">
                <a16:creationId xmlns:a16="http://schemas.microsoft.com/office/drawing/2014/main" id="{F869604F-C69D-703A-8BA6-96494FB26B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3" r="7495" b="6"/>
          <a:stretch/>
        </p:blipFill>
        <p:spPr>
          <a:xfrm>
            <a:off x="9583346" y="3210267"/>
            <a:ext cx="2286921" cy="3249800"/>
          </a:xfrm>
          <a:prstGeom prst="rect">
            <a:avLst/>
          </a:prstGeom>
        </p:spPr>
      </p:pic>
      <p:pic>
        <p:nvPicPr>
          <p:cNvPr id="11" name="Bilde 10">
            <a:extLst>
              <a:ext uri="{FF2B5EF4-FFF2-40B4-BE49-F238E27FC236}">
                <a16:creationId xmlns:a16="http://schemas.microsoft.com/office/drawing/2014/main" id="{C2EE5B55-ED00-76BE-4BC7-A9A10657A1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37806" y="427860"/>
            <a:ext cx="1778000" cy="2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2509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B32DC26D-8B9B-4CC1-B3CC-D3EA0FB162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A1B4834-8E51-0CF4-8610-0868499F5F1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"/>
          <a:stretch/>
        </p:blipFill>
        <p:spPr bwMode="auto">
          <a:xfrm>
            <a:off x="20" y="-1"/>
            <a:ext cx="1218893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tel 1">
            <a:extLst>
              <a:ext uri="{FF2B5EF4-FFF2-40B4-BE49-F238E27FC236}">
                <a16:creationId xmlns:a16="http://schemas.microsoft.com/office/drawing/2014/main" id="{57A32473-7A91-3AB8-E4E9-38F75D1C60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643467"/>
            <a:ext cx="3684437" cy="5571066"/>
          </a:xfrm>
        </p:spPr>
        <p:txBody>
          <a:bodyPr>
            <a:normAutofit/>
          </a:bodyPr>
          <a:lstStyle/>
          <a:p>
            <a:pPr algn="r"/>
            <a:r>
              <a:rPr lang="nb-NO" dirty="0"/>
              <a:t>Tekstene</a:t>
            </a:r>
            <a:endParaRPr lang="nb-NO"/>
          </a:p>
        </p:txBody>
      </p:sp>
      <p:cxnSp>
        <p:nvCxnSpPr>
          <p:cNvPr id="2057" name="Straight Connector 2056">
            <a:extLst>
              <a:ext uri="{FF2B5EF4-FFF2-40B4-BE49-F238E27FC236}">
                <a16:creationId xmlns:a16="http://schemas.microsoft.com/office/drawing/2014/main" id="{FBB7ADC3-53A0-44F2-914A-78CADAF33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49645" y="1828800"/>
            <a:ext cx="0" cy="3200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1319EC24-4FD3-5D75-947B-1C241A282A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71371" y="643467"/>
            <a:ext cx="6574112" cy="5571066"/>
          </a:xfrm>
        </p:spPr>
        <p:txBody>
          <a:bodyPr anchor="ctr">
            <a:normAutofit/>
          </a:bodyPr>
          <a:lstStyle/>
          <a:p>
            <a:r>
              <a:rPr lang="nb-NO" dirty="0"/>
              <a:t>Tematisk</a:t>
            </a:r>
          </a:p>
          <a:p>
            <a:pPr lvl="1"/>
            <a:r>
              <a:rPr lang="nb-NO" dirty="0"/>
              <a:t>Natur i Norden, 2022</a:t>
            </a:r>
          </a:p>
          <a:p>
            <a:r>
              <a:rPr lang="nb-NO" dirty="0"/>
              <a:t>Et par-tre utvalgte tekster</a:t>
            </a:r>
          </a:p>
          <a:p>
            <a:r>
              <a:rPr lang="nb-NO" dirty="0"/>
              <a:t>Målgruppene: barn, unge og voksne</a:t>
            </a:r>
          </a:p>
          <a:p>
            <a:r>
              <a:rPr lang="nb-NO" dirty="0"/>
              <a:t>Digitalt tilgjengelig ved påmelding</a:t>
            </a:r>
          </a:p>
          <a:p>
            <a:r>
              <a:rPr lang="nb-NO" dirty="0"/>
              <a:t>Oppgavetekst ment for undervisning</a:t>
            </a: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2831778D-81A0-0C0B-48DE-AA78B1B2B641}"/>
              </a:ext>
            </a:extLst>
          </p:cNvPr>
          <p:cNvSpPr txBox="1"/>
          <p:nvPr/>
        </p:nvSpPr>
        <p:spPr>
          <a:xfrm>
            <a:off x="9515476" y="6488667"/>
            <a:ext cx="256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Foto: Nordisk litteraturuke</a:t>
            </a:r>
          </a:p>
        </p:txBody>
      </p:sp>
    </p:spTree>
    <p:extLst>
      <p:ext uri="{BB962C8B-B14F-4D97-AF65-F5344CB8AC3E}">
        <p14:creationId xmlns:p14="http://schemas.microsoft.com/office/powerpoint/2010/main" val="22796421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 descr="Et bilde som inneholder gress, tre, utendørs, person&#10;&#10;Automatisk generert beskrivelse">
            <a:extLst>
              <a:ext uri="{FF2B5EF4-FFF2-40B4-BE49-F238E27FC236}">
                <a16:creationId xmlns:a16="http://schemas.microsoft.com/office/drawing/2014/main" id="{1FF20F00-D3C1-9148-27F5-D2181C45E7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91" b="233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FAD9FB75-5E1A-4AE8-99C7-1089F2031C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552265" cy="6858000"/>
          </a:xfrm>
          <a:prstGeom prst="rect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A9095A93-89E3-B9DC-F634-06AD1F22C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6" cy="1499616"/>
          </a:xfrm>
        </p:spPr>
        <p:txBody>
          <a:bodyPr>
            <a:normAutofit/>
          </a:bodyPr>
          <a:lstStyle/>
          <a:p>
            <a:r>
              <a:rPr lang="nb-NO">
                <a:solidFill>
                  <a:srgbClr val="000000"/>
                </a:solidFill>
              </a:rPr>
              <a:t>Hvorfor?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BD3C60-BA10-42C4-9F11-282AEE6A2F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4" name="Plassholder for innhold 2">
            <a:extLst>
              <a:ext uri="{FF2B5EF4-FFF2-40B4-BE49-F238E27FC236}">
                <a16:creationId xmlns:a16="http://schemas.microsoft.com/office/drawing/2014/main" id="{CAB14323-DA05-93D0-13F0-D1AEA7ABF9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99513161"/>
              </p:ext>
            </p:extLst>
          </p:nvPr>
        </p:nvGraphicFramePr>
        <p:xfrm>
          <a:off x="1024128" y="2286000"/>
          <a:ext cx="6066816" cy="40233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kstSylinder 5">
            <a:extLst>
              <a:ext uri="{FF2B5EF4-FFF2-40B4-BE49-F238E27FC236}">
                <a16:creationId xmlns:a16="http://schemas.microsoft.com/office/drawing/2014/main" id="{550C3AA7-A896-CF5B-95AD-DF3F5D03165B}"/>
              </a:ext>
            </a:extLst>
          </p:cNvPr>
          <p:cNvSpPr txBox="1"/>
          <p:nvPr/>
        </p:nvSpPr>
        <p:spPr>
          <a:xfrm>
            <a:off x="9627495" y="6440080"/>
            <a:ext cx="25644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/>
              <a:t>Foto: Ben White/</a:t>
            </a:r>
            <a:r>
              <a:rPr lang="nb-NO" dirty="0" err="1"/>
              <a:t>Unsplash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4453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9E1D264-8888-D754-6D66-FAD2713D7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</p:spPr>
        <p:txBody>
          <a:bodyPr>
            <a:normAutofit/>
          </a:bodyPr>
          <a:lstStyle/>
          <a:p>
            <a:r>
              <a:rPr lang="nb-NO" dirty="0"/>
              <a:t>Hvordan?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FCBD182-EFB5-DA57-3414-1D48EAEF8B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4128" y="2286000"/>
            <a:ext cx="6066818" cy="4023360"/>
          </a:xfrm>
        </p:spPr>
        <p:txBody>
          <a:bodyPr>
            <a:normAutofit/>
          </a:bodyPr>
          <a:lstStyle/>
          <a:p>
            <a:r>
              <a:rPr lang="nb-NO" sz="3200" dirty="0"/>
              <a:t>Biblioteker, skoler og kulturinstitusjoner</a:t>
            </a:r>
          </a:p>
          <a:p>
            <a:r>
              <a:rPr lang="nb-NO" sz="3200" dirty="0"/>
              <a:t>Lokale arrangementer</a:t>
            </a:r>
          </a:p>
          <a:p>
            <a:r>
              <a:rPr lang="nb-NO" sz="3200" dirty="0"/>
              <a:t>Høytlesning</a:t>
            </a:r>
          </a:p>
          <a:p>
            <a:r>
              <a:rPr lang="nb-NO" sz="3200" dirty="0"/>
              <a:t>Utstillinger</a:t>
            </a:r>
          </a:p>
          <a:p>
            <a:r>
              <a:rPr lang="nb-NO" sz="3200" dirty="0"/>
              <a:t>Debatter</a:t>
            </a:r>
          </a:p>
          <a:p>
            <a:endParaRPr lang="nb-NO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9098C7F-6B43-201E-EF6A-0C5CC9E1A2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75" r="22184"/>
          <a:stretch/>
        </p:blipFill>
        <p:spPr bwMode="auto">
          <a:xfrm>
            <a:off x="7552266" y="10"/>
            <a:ext cx="4639733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Sylinder 3">
            <a:extLst>
              <a:ext uri="{FF2B5EF4-FFF2-40B4-BE49-F238E27FC236}">
                <a16:creationId xmlns:a16="http://schemas.microsoft.com/office/drawing/2014/main" id="{5A86B1AF-786D-5E0F-5189-C4A4C0B7820A}"/>
              </a:ext>
            </a:extLst>
          </p:cNvPr>
          <p:cNvSpPr txBox="1"/>
          <p:nvPr/>
        </p:nvSpPr>
        <p:spPr>
          <a:xfrm>
            <a:off x="9631362" y="6488658"/>
            <a:ext cx="2560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b-NO" dirty="0">
                <a:solidFill>
                  <a:schemeClr val="bg1"/>
                </a:solidFill>
              </a:rPr>
              <a:t>Foto: Nordisk litteraturuke</a:t>
            </a:r>
          </a:p>
        </p:txBody>
      </p:sp>
    </p:spTree>
    <p:extLst>
      <p:ext uri="{BB962C8B-B14F-4D97-AF65-F5344CB8AC3E}">
        <p14:creationId xmlns:p14="http://schemas.microsoft.com/office/powerpoint/2010/main" val="1895404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B901BB-2532-61FC-DD34-F7D47011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Prosjektet har spredt seg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493E89C0-7479-B0CE-87E4-B6801FEC91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350" y="1957388"/>
            <a:ext cx="6074492" cy="2342596"/>
          </a:xfrm>
        </p:spPr>
      </p:pic>
      <p:pic>
        <p:nvPicPr>
          <p:cNvPr id="7" name="Bilde 6" descr="Et bilde som inneholder tekst, plante&#10;&#10;Automatisk generert beskrivelse">
            <a:extLst>
              <a:ext uri="{FF2B5EF4-FFF2-40B4-BE49-F238E27FC236}">
                <a16:creationId xmlns:a16="http://schemas.microsoft.com/office/drawing/2014/main" id="{1B743E9A-D856-1684-DB8D-51934F318C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5789" y="0"/>
            <a:ext cx="4846211" cy="6858000"/>
          </a:xfrm>
          <a:prstGeom prst="rect">
            <a:avLst/>
          </a:prstGeom>
        </p:spPr>
      </p:pic>
      <p:sp>
        <p:nvSpPr>
          <p:cNvPr id="8" name="TekstSylinder 7">
            <a:extLst>
              <a:ext uri="{FF2B5EF4-FFF2-40B4-BE49-F238E27FC236}">
                <a16:creationId xmlns:a16="http://schemas.microsoft.com/office/drawing/2014/main" id="{804F84D5-2EB4-6705-F231-62A5FA81E453}"/>
              </a:ext>
            </a:extLst>
          </p:cNvPr>
          <p:cNvSpPr txBox="1"/>
          <p:nvPr/>
        </p:nvSpPr>
        <p:spPr>
          <a:xfrm>
            <a:off x="895350" y="5114925"/>
            <a:ext cx="60744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b-NO" sz="2800" dirty="0"/>
              <a:t>Påmelding: </a:t>
            </a:r>
            <a:r>
              <a:rPr lang="nb-NO" sz="2800" dirty="0" err="1"/>
              <a:t>nordisklitteratur.org</a:t>
            </a:r>
            <a:endParaRPr lang="nb-NO" sz="2800" dirty="0"/>
          </a:p>
        </p:txBody>
      </p:sp>
    </p:spTree>
    <p:extLst>
      <p:ext uri="{BB962C8B-B14F-4D97-AF65-F5344CB8AC3E}">
        <p14:creationId xmlns:p14="http://schemas.microsoft.com/office/powerpoint/2010/main" val="87855328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rgbClr val="2E2B21"/>
      </a:dk1>
      <a:lt1>
        <a:srgbClr val="FFFFFF"/>
      </a:lt1>
      <a:dk2>
        <a:srgbClr val="605B4F"/>
      </a:dk2>
      <a:lt2>
        <a:srgbClr val="D8D6BE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8000"/>
              </a:schemeClr>
              <a:schemeClr val="phClr">
                <a:shade val="89000"/>
                <a:satMod val="145000"/>
              </a:schemeClr>
            </a:duotone>
          </a:blip>
          <a:tile tx="0" ty="0" sx="32000" sy="32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8000"/>
              </a:schemeClr>
              <a:schemeClr val="phClr">
                <a:shade val="95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090DCB5F-146D-478A-852A-34B16FE9F3A8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BC2C4A66750C7D4DADF1ABAB56DCDC78" ma:contentTypeVersion="10" ma:contentTypeDescription="Opprett et nytt dokument." ma:contentTypeScope="" ma:versionID="7b37b446a80b6a89fd17be75733327ab">
  <xsd:schema xmlns:xsd="http://www.w3.org/2001/XMLSchema" xmlns:xs="http://www.w3.org/2001/XMLSchema" xmlns:p="http://schemas.microsoft.com/office/2006/metadata/properties" xmlns:ns2="4c37f526-414e-4194-b11d-0e96aa7a230e" xmlns:ns3="22577df3-5c35-4384-ac4c-50eb312271d4" targetNamespace="http://schemas.microsoft.com/office/2006/metadata/properties" ma:root="true" ma:fieldsID="1b973e5e82827b57c8c1339da6eec182" ns2:_="" ns3:_="">
    <xsd:import namespace="4c37f526-414e-4194-b11d-0e96aa7a230e"/>
    <xsd:import namespace="22577df3-5c35-4384-ac4c-50eb312271d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37f526-414e-4194-b11d-0e96aa7a230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3" nillable="true" ma:taxonomy="true" ma:internalName="lcf76f155ced4ddcb4097134ff3c332f" ma:taxonomyFieldName="MediaServiceImageTags" ma:displayName="Bildemerkelapper" ma:readOnly="false" ma:fieldId="{5cf76f15-5ced-4ddc-b409-7134ff3c332f}" ma:taxonomyMulti="true" ma:sspId="ff48d21c-ca29-4afb-8a12-e8bbb1b0fa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2577df3-5c35-4384-ac4c-50eb312271d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14" nillable="true" ma:displayName="Taxonomy Catch All Column" ma:hidden="true" ma:list="{96bbd40f-38a4-4303-8133-f6e6c734bc60}" ma:internalName="TaxCatchAll" ma:showField="CatchAllData" ma:web="22577df3-5c35-4384-ac4c-50eb312271d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2577df3-5c35-4384-ac4c-50eb312271d4" xsi:nil="true"/>
    <lcf76f155ced4ddcb4097134ff3c332f xmlns="4c37f526-414e-4194-b11d-0e96aa7a230e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2611285-D9CB-406D-AF05-D80099C7FF6B}"/>
</file>

<file path=customXml/itemProps2.xml><?xml version="1.0" encoding="utf-8"?>
<ds:datastoreItem xmlns:ds="http://schemas.openxmlformats.org/officeDocument/2006/customXml" ds:itemID="{AB17ADE2-9517-48AB-934D-F8F808D15C70}"/>
</file>

<file path=customXml/itemProps3.xml><?xml version="1.0" encoding="utf-8"?>
<ds:datastoreItem xmlns:ds="http://schemas.openxmlformats.org/officeDocument/2006/customXml" ds:itemID="{E0B8F55D-69A7-41BC-ABF5-CD25D4247D33}"/>
</file>

<file path=docProps/app.xml><?xml version="1.0" encoding="utf-8"?>
<Properties xmlns="http://schemas.openxmlformats.org/officeDocument/2006/extended-properties" xmlns:vt="http://schemas.openxmlformats.org/officeDocument/2006/docPropsVTypes">
  <Template>{F956180C-34CD-2E4B-86DF-6F2DD8FCDCB2}tf10001061</Template>
  <TotalTime>28</TotalTime>
  <Words>129</Words>
  <Application>Microsoft Macintosh PowerPoint</Application>
  <PresentationFormat>Widescreen</PresentationFormat>
  <Paragraphs>39</Paragraphs>
  <Slides>6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4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6</vt:i4>
      </vt:variant>
    </vt:vector>
  </HeadingPairs>
  <TitlesOfParts>
    <vt:vector size="11" baseType="lpstr">
      <vt:lpstr>Arial</vt:lpstr>
      <vt:lpstr>Tw Cen MT</vt:lpstr>
      <vt:lpstr>Tw Cen MT Condensed</vt:lpstr>
      <vt:lpstr>Wingdings 3</vt:lpstr>
      <vt:lpstr>Integral</vt:lpstr>
      <vt:lpstr>samLesing på tvers av norden</vt:lpstr>
      <vt:lpstr>Hva er nordisk litteraturuke?</vt:lpstr>
      <vt:lpstr>Tekstene</vt:lpstr>
      <vt:lpstr>Hvorfor?</vt:lpstr>
      <vt:lpstr>Hvordan?</vt:lpstr>
      <vt:lpstr>Prosjektet har spredt seg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samLesing på tvers av norden</dc:title>
  <dc:creator>Anniken Ørndal Iversen</dc:creator>
  <cp:lastModifiedBy>Anniken Ørndal Iversen</cp:lastModifiedBy>
  <cp:revision>1</cp:revision>
  <dcterms:created xsi:type="dcterms:W3CDTF">2022-11-28T10:19:27Z</dcterms:created>
  <dcterms:modified xsi:type="dcterms:W3CDTF">2022-11-28T10:47:45Z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0x010100BC2C4A66750C7D4DADF1ABAB56DCDC78</vt:lpwstr>
  </property>
</Properties>
</file>