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2"/>
  </p:notesMasterIdLst>
  <p:sldIdLst>
    <p:sldId id="293" r:id="rId2"/>
    <p:sldId id="258" r:id="rId3"/>
    <p:sldId id="305" r:id="rId4"/>
    <p:sldId id="271" r:id="rId5"/>
    <p:sldId id="264" r:id="rId6"/>
    <p:sldId id="299" r:id="rId7"/>
    <p:sldId id="311" r:id="rId8"/>
    <p:sldId id="303" r:id="rId9"/>
    <p:sldId id="310" r:id="rId10"/>
    <p:sldId id="267" r:id="rId11"/>
  </p:sldIdLst>
  <p:sldSz cx="12190413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3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1162">
          <p15:clr>
            <a:srgbClr val="A4A3A4"/>
          </p15:clr>
        </p15:guide>
        <p15:guide id="4" pos="3892">
          <p15:clr>
            <a:srgbClr val="A4A3A4"/>
          </p15:clr>
        </p15:guide>
        <p15:guide id="5" pos="820">
          <p15:clr>
            <a:srgbClr val="A4A3A4"/>
          </p15:clr>
        </p15:guide>
        <p15:guide id="6" pos="4140">
          <p15:clr>
            <a:srgbClr val="A4A3A4"/>
          </p15:clr>
        </p15:guide>
        <p15:guide id="7" pos="72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72CB"/>
    <a:srgbClr val="9E3B58"/>
    <a:srgbClr val="AE89C7"/>
    <a:srgbClr val="0F67FF"/>
    <a:srgbClr val="E43042"/>
    <a:srgbClr val="2660BC"/>
    <a:srgbClr val="581A2B"/>
    <a:srgbClr val="5CB0CE"/>
    <a:srgbClr val="AA8BC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howGuides="1">
      <p:cViewPr varScale="1">
        <p:scale>
          <a:sx n="102" d="100"/>
          <a:sy n="102" d="100"/>
        </p:scale>
        <p:origin x="162" y="228"/>
      </p:cViewPr>
      <p:guideLst>
        <p:guide orient="horz" pos="3623"/>
        <p:guide orient="horz" pos="572"/>
        <p:guide orient="horz" pos="1162"/>
        <p:guide pos="3892"/>
        <p:guide pos="820"/>
        <p:guide pos="4140"/>
        <p:guide pos="7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74B56F4-B849-4E03-8161-4AAAC978B3C8}" type="datetimeFigureOut">
              <a:rPr lang="da-DK" smtClean="0"/>
              <a:pPr/>
              <a:t>28-11-2022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293BB7E-97C7-4D86-937F-5F3D15017E67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259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780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77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055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160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806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 latinLnBrk="0"/>
            <a:endParaRPr lang="sv-SE" b="0" i="0" dirty="0">
              <a:solidFill>
                <a:srgbClr val="333333"/>
              </a:solidFill>
              <a:effectLst/>
              <a:latin typeface="walsheim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953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i="0" dirty="0">
              <a:solidFill>
                <a:srgbClr val="333333"/>
              </a:solidFill>
              <a:effectLst/>
              <a:latin typeface="walsheim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0433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593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 latinLnBrk="0"/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394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3BB7E-97C7-4D86-937F-5F3D15017E67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74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04800" y="1556792"/>
            <a:ext cx="6636890" cy="3384376"/>
          </a:xfrm>
          <a:solidFill>
            <a:schemeClr val="accent5"/>
          </a:solidFill>
        </p:spPr>
        <p:txBody>
          <a:bodyPr lIns="640800" tIns="396000" rIns="540000" bIns="720000"/>
          <a:lstStyle>
            <a:lvl1pPr>
              <a:lnSpc>
                <a:spcPct val="89000"/>
              </a:lnSpc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01749" y="3851904"/>
            <a:ext cx="5369521" cy="657216"/>
          </a:xfrm>
        </p:spPr>
        <p:txBody>
          <a:bodyPr lIns="0"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og indsæt tekst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35EA6-0538-45C2-8A33-05DB2A641D19}" type="datetime1">
              <a:rPr lang="da-DK" smtClean="0"/>
              <a:t>28-11-2022</a:t>
            </a:fld>
            <a:endParaRPr lang="da-DK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6453188" y="7893496"/>
            <a:ext cx="4955487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Nordisk Kulturfond 2016</a:t>
            </a:r>
            <a:endParaRPr lang="da-DK" dirty="0"/>
          </a:p>
        </p:txBody>
      </p:sp>
      <p:sp>
        <p:nvSpPr>
          <p:cNvPr id="6" name="Pladsholder til diasnummer 5" hidden="1"/>
          <p:cNvSpPr>
            <a:spLocks noGrp="1"/>
          </p:cNvSpPr>
          <p:nvPr>
            <p:ph type="sldNum" sz="quarter" idx="12"/>
          </p:nvPr>
        </p:nvSpPr>
        <p:spPr>
          <a:xfrm>
            <a:off x="11423798" y="7893496"/>
            <a:ext cx="396158" cy="21602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2" name="Pladsholder til tekst Norden"/>
          <p:cNvSpPr>
            <a:spLocks noGrp="1"/>
          </p:cNvSpPr>
          <p:nvPr>
            <p:ph type="body" sz="quarter" idx="14" hasCustomPrompt="1"/>
          </p:nvPr>
        </p:nvSpPr>
        <p:spPr>
          <a:xfrm>
            <a:off x="10748878" y="6332859"/>
            <a:ext cx="10440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3" name="Pladsholder til tekst NK"/>
          <p:cNvSpPr>
            <a:spLocks noGrp="1"/>
          </p:cNvSpPr>
          <p:nvPr>
            <p:ph type="body" sz="quarter" idx="15" hasCustomPrompt="1"/>
          </p:nvPr>
        </p:nvSpPr>
        <p:spPr>
          <a:xfrm>
            <a:off x="1302540" y="424700"/>
            <a:ext cx="1688400" cy="40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6" name="Pladsholder til tekst logo"/>
          <p:cNvSpPr>
            <a:spLocks noGrp="1"/>
          </p:cNvSpPr>
          <p:nvPr>
            <p:ph type="body" sz="quarter" idx="13" hasCustomPrompt="1"/>
          </p:nvPr>
        </p:nvSpPr>
        <p:spPr>
          <a:xfrm>
            <a:off x="435600" y="399600"/>
            <a:ext cx="435600" cy="6123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7" name="Pladsholder til billede 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billede, højre klik på billedet og vælg Placer bagest</a:t>
            </a: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2185714" y="1908175"/>
            <a:ext cx="2032000" cy="3036888"/>
            <a:chOff x="-2185714" y="1908175"/>
            <a:chExt cx="2032000" cy="3036888"/>
          </a:xfrm>
        </p:grpSpPr>
        <p:sp>
          <p:nvSpPr>
            <p:cNvPr id="22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303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5.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Højreklik på billedet 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Placer bagerst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7" name="Gruppe 6"/>
            <p:cNvGrpSpPr/>
            <p:nvPr userDrawn="1"/>
          </p:nvGrpSpPr>
          <p:grpSpPr>
            <a:xfrm>
              <a:off x="-490258" y="4059238"/>
              <a:ext cx="331787" cy="343034"/>
              <a:chOff x="-490258" y="4059238"/>
              <a:chExt cx="331787" cy="343034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6724" y="4059355"/>
                <a:ext cx="318253" cy="34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5"/>
              <p:cNvSpPr/>
              <p:nvPr userDrawn="1"/>
            </p:nvSpPr>
            <p:spPr bwMode="auto">
              <a:xfrm>
                <a:off x="-490258" y="4059238"/>
                <a:ext cx="209550" cy="171450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dirty="0"/>
              </a:p>
            </p:txBody>
          </p:sp>
        </p:grpSp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8052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tekstboks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00003" y="874730"/>
            <a:ext cx="4878547" cy="50891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56794-C8DC-4731-8666-3947321C5C8D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sp>
        <p:nvSpPr>
          <p:cNvPr id="11" name="Pladsholder til indhold 10"/>
          <p:cNvSpPr>
            <a:spLocks noGrp="1"/>
          </p:cNvSpPr>
          <p:nvPr>
            <p:ph sz="quarter" idx="14" hasCustomPrompt="1"/>
          </p:nvPr>
        </p:nvSpPr>
        <p:spPr>
          <a:xfrm>
            <a:off x="6565619" y="876300"/>
            <a:ext cx="4860000" cy="487521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Tx/>
              <a:buNone/>
              <a:tabLst/>
              <a:defRPr/>
            </a:lvl1pPr>
            <a:lvl2pPr marL="0" indent="0">
              <a:buFont typeface="Arial" panose="020B0604020202020204" pitchFamily="34" charset="0"/>
              <a:buChar char="​"/>
              <a:defRPr/>
            </a:lvl2pPr>
            <a:lvl3pPr marL="252000" indent="-252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a-DK" dirty="0"/>
              <a:t>Klik og indsæt tekst, tabel eller diagram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03301" y="1846263"/>
            <a:ext cx="5575249" cy="3905249"/>
          </a:xfrm>
          <a:solidFill>
            <a:schemeClr val="accent5"/>
          </a:solidFill>
        </p:spPr>
        <p:txBody>
          <a:bodyPr lIns="684000" tIns="720000"/>
          <a:lstStyle>
            <a:lvl1pPr marL="0" indent="0">
              <a:spcAft>
                <a:spcPts val="2200"/>
              </a:spcAft>
              <a:buFont typeface="Arial" panose="020B0604020202020204" pitchFamily="34" charset="0"/>
              <a:buChar char="​"/>
              <a:defRPr b="0">
                <a:solidFill>
                  <a:schemeClr val="bg1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-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1825674" y="1844675"/>
            <a:ext cx="1680946" cy="2952328"/>
            <a:chOff x="-1825674" y="1354138"/>
            <a:chExt cx="1680946" cy="2952328"/>
          </a:xfrm>
        </p:grpSpPr>
        <p:sp>
          <p:nvSpPr>
            <p:cNvPr id="9" name="Tekstboks 8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120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Klik og indsæt tekst</a:t>
              </a:r>
            </a:p>
            <a:p>
              <a:pPr marL="0" indent="0" algn="l">
                <a:buFont typeface="Arial" panose="020B0604020202020204" pitchFamily="34" charset="0"/>
                <a:buNone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0" name="Gruppe 9"/>
            <p:cNvGrpSpPr/>
            <p:nvPr userDrawn="1"/>
          </p:nvGrpSpPr>
          <p:grpSpPr>
            <a:xfrm>
              <a:off x="-503503" y="3360933"/>
              <a:ext cx="358775" cy="236537"/>
              <a:chOff x="-503503" y="3484728"/>
              <a:chExt cx="358775" cy="23653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484728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Afrundet rektangel 12"/>
              <p:cNvSpPr/>
              <p:nvPr userDrawn="1"/>
            </p:nvSpPr>
            <p:spPr>
              <a:xfrm>
                <a:off x="-503503" y="3484728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372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301751" y="876300"/>
            <a:ext cx="10133012" cy="52890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og indsæt tekst, tabel eller diagram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0B7C-6097-4978-85FC-5628DAC7622F}" type="datetime1">
              <a:rPr lang="da-DK" smtClean="0"/>
              <a:t>28-11-2022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66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ørkt billede og tekst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2664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973200" y="874800"/>
            <a:ext cx="4460400" cy="5089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973200" y="1555200"/>
            <a:ext cx="4460400" cy="419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AC5F-7EDF-47F6-9B0E-48B812337DDC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185714" y="1908175"/>
            <a:ext cx="2032000" cy="2494097"/>
            <a:chOff x="-2185714" y="1908175"/>
            <a:chExt cx="2032000" cy="2494097"/>
          </a:xfrm>
        </p:grpSpPr>
        <p:sp>
          <p:nvSpPr>
            <p:cNvPr id="10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28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724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25"/>
            <p:cNvSpPr/>
            <p:nvPr userDrawn="1"/>
          </p:nvSpPr>
          <p:spPr bwMode="auto">
            <a:xfrm>
              <a:off x="-490258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8052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e 15"/>
          <p:cNvGrpSpPr/>
          <p:nvPr userDrawn="1"/>
        </p:nvGrpSpPr>
        <p:grpSpPr>
          <a:xfrm>
            <a:off x="12351951" y="1573349"/>
            <a:ext cx="1680946" cy="2952328"/>
            <a:chOff x="-1825674" y="1354138"/>
            <a:chExt cx="1680946" cy="2952328"/>
          </a:xfrm>
        </p:grpSpPr>
        <p:sp>
          <p:nvSpPr>
            <p:cNvPr id="17" name="Tekstboks 16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l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8" name="Gruppe 17"/>
            <p:cNvGrpSpPr/>
            <p:nvPr userDrawn="1"/>
          </p:nvGrpSpPr>
          <p:grpSpPr>
            <a:xfrm>
              <a:off x="-1825674" y="3206709"/>
              <a:ext cx="358775" cy="236537"/>
              <a:chOff x="-1825674" y="3330504"/>
              <a:chExt cx="358775" cy="236537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25674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Afrundet rektangel 19"/>
              <p:cNvSpPr/>
              <p:nvPr userDrawn="1"/>
            </p:nvSpPr>
            <p:spPr>
              <a:xfrm>
                <a:off x="-1825674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160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st billede og tekst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2664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973200" y="874800"/>
            <a:ext cx="4460400" cy="50891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973200" y="1555200"/>
            <a:ext cx="4460400" cy="419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tx1"/>
                </a:solidFill>
              </a:defRPr>
            </a:lvl1pPr>
            <a:lvl2pPr marL="252000">
              <a:defRPr>
                <a:solidFill>
                  <a:schemeClr val="tx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AE3-C47A-4E10-913D-279D7C044832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185714" y="1908175"/>
            <a:ext cx="2032000" cy="2494097"/>
            <a:chOff x="-2185714" y="1908175"/>
            <a:chExt cx="2032000" cy="2494097"/>
          </a:xfrm>
        </p:grpSpPr>
        <p:sp>
          <p:nvSpPr>
            <p:cNvPr id="10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28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724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25"/>
            <p:cNvSpPr/>
            <p:nvPr userDrawn="1"/>
          </p:nvSpPr>
          <p:spPr bwMode="auto">
            <a:xfrm>
              <a:off x="-490258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8052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e 15"/>
          <p:cNvGrpSpPr/>
          <p:nvPr userDrawn="1"/>
        </p:nvGrpSpPr>
        <p:grpSpPr>
          <a:xfrm>
            <a:off x="12351951" y="1573349"/>
            <a:ext cx="1680946" cy="2952328"/>
            <a:chOff x="-1825674" y="1354138"/>
            <a:chExt cx="1680946" cy="2952328"/>
          </a:xfrm>
        </p:grpSpPr>
        <p:sp>
          <p:nvSpPr>
            <p:cNvPr id="17" name="Tekstboks 16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l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l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8" name="Gruppe 17"/>
            <p:cNvGrpSpPr/>
            <p:nvPr userDrawn="1"/>
          </p:nvGrpSpPr>
          <p:grpSpPr>
            <a:xfrm>
              <a:off x="-1825674" y="3206709"/>
              <a:ext cx="358775" cy="236537"/>
              <a:chOff x="-1825674" y="3330504"/>
              <a:chExt cx="358775" cy="236537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25674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Afrundet rektangel 19"/>
              <p:cNvSpPr/>
              <p:nvPr userDrawn="1"/>
            </p:nvSpPr>
            <p:spPr>
              <a:xfrm>
                <a:off x="-1825674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4178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ørkt billede og tekst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303200" y="2638800"/>
            <a:ext cx="4392000" cy="5089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301750" y="3319200"/>
            <a:ext cx="4392000" cy="3135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5BDD-D5AE-4927-9F61-CDCC74C3F284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12287894" y="1908175"/>
            <a:ext cx="2032000" cy="2494097"/>
            <a:chOff x="-2185714" y="1908175"/>
            <a:chExt cx="2032000" cy="2494097"/>
          </a:xfrm>
        </p:grpSpPr>
        <p:sp>
          <p:nvSpPr>
            <p:cNvPr id="15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077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e 23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5" name="Tekstboks 24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6" name="Gruppe 25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Afrundet rektangel 27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252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st billede og tekst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303200" y="2638800"/>
            <a:ext cx="4392000" cy="5089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301750" y="3319200"/>
            <a:ext cx="4392000" cy="3135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tx1"/>
                </a:solidFill>
              </a:defRPr>
            </a:lvl1pPr>
            <a:lvl2pPr marL="252000">
              <a:defRPr>
                <a:solidFill>
                  <a:schemeClr val="tx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E8FE-EB65-4433-AE27-787FDA73490D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6" name="Gruppe 15"/>
          <p:cNvGrpSpPr/>
          <p:nvPr userDrawn="1"/>
        </p:nvGrpSpPr>
        <p:grpSpPr>
          <a:xfrm>
            <a:off x="12287894" y="1908175"/>
            <a:ext cx="2032000" cy="2494097"/>
            <a:chOff x="-2185714" y="1908175"/>
            <a:chExt cx="2032000" cy="2494097"/>
          </a:xfrm>
        </p:grpSpPr>
        <p:sp>
          <p:nvSpPr>
            <p:cNvPr id="17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077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2" name="Tekstboks 21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3" name="Gruppe 22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Afrundet rektangel 24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98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ørkt billede og rø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04800" y="2404511"/>
            <a:ext cx="6933600" cy="3347001"/>
          </a:xfrm>
          <a:solidFill>
            <a:schemeClr val="accent5"/>
          </a:solidFill>
        </p:spPr>
        <p:txBody>
          <a:bodyPr lIns="684000" tIns="25200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04800" y="3303860"/>
            <a:ext cx="6933600" cy="2432313"/>
          </a:xfrm>
        </p:spPr>
        <p:txBody>
          <a:bodyPr lIns="68400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billede, højre klik på billedet og vælg Placer bagest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E890-F220-4AAE-8E52-B60B37A74011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6" name="Gruppe 15"/>
          <p:cNvGrpSpPr/>
          <p:nvPr userDrawn="1"/>
        </p:nvGrpSpPr>
        <p:grpSpPr>
          <a:xfrm>
            <a:off x="12287894" y="1908175"/>
            <a:ext cx="2032000" cy="3385542"/>
            <a:chOff x="-2185714" y="1908175"/>
            <a:chExt cx="2032000" cy="3385542"/>
          </a:xfrm>
        </p:grpSpPr>
        <p:sp>
          <p:nvSpPr>
            <p:cNvPr id="17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3385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5.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Højreklik på billedet 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Placer bagerst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e 25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7" name="Tekstboks 26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8" name="Gruppe 27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Afrundet rektangel 29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3912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yst billede og rø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04800" y="2404511"/>
            <a:ext cx="6933600" cy="3347001"/>
          </a:xfrm>
          <a:solidFill>
            <a:schemeClr val="accent5"/>
          </a:solidFill>
        </p:spPr>
        <p:txBody>
          <a:bodyPr lIns="684000" tIns="252000"/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04800" y="3303860"/>
            <a:ext cx="6933600" cy="2432313"/>
          </a:xfrm>
        </p:spPr>
        <p:txBody>
          <a:bodyPr lIns="68400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billede, højre klik på billedet og vælg Placer bagest</a:t>
            </a:r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DAC4-9C89-40BE-9E02-AB1FDBB66741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6" name="Gruppe 15"/>
          <p:cNvGrpSpPr/>
          <p:nvPr userDrawn="1"/>
        </p:nvGrpSpPr>
        <p:grpSpPr>
          <a:xfrm>
            <a:off x="12287894" y="1908175"/>
            <a:ext cx="2032000" cy="3385542"/>
            <a:chOff x="-2185714" y="1908175"/>
            <a:chExt cx="2032000" cy="3385542"/>
          </a:xfrm>
        </p:grpSpPr>
        <p:sp>
          <p:nvSpPr>
            <p:cNvPr id="17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3385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5.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Højreklik på billedet 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Placer bagerst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2" name="Tekstboks 21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3" name="Gruppe 22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Afrundet rektangel 24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844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04800" y="3430799"/>
            <a:ext cx="4485600" cy="2320713"/>
          </a:xfrm>
          <a:solidFill>
            <a:schemeClr val="accent5"/>
          </a:solidFill>
        </p:spPr>
        <p:txBody>
          <a:bodyPr lIns="684000" tIns="324000" bIns="82800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04800" y="4623637"/>
            <a:ext cx="4485600" cy="1127875"/>
          </a:xfrm>
        </p:spPr>
        <p:txBody>
          <a:bodyPr lIns="68400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 b="1"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6" name="Pladsholder til tekst Norden"/>
          <p:cNvSpPr>
            <a:spLocks noGrp="1"/>
          </p:cNvSpPr>
          <p:nvPr>
            <p:ph type="body" sz="quarter" idx="14" hasCustomPrompt="1"/>
          </p:nvPr>
        </p:nvSpPr>
        <p:spPr>
          <a:xfrm>
            <a:off x="10748878" y="6332859"/>
            <a:ext cx="1044000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7" name="Pladsholder til tekst NK"/>
          <p:cNvSpPr>
            <a:spLocks noGrp="1"/>
          </p:cNvSpPr>
          <p:nvPr>
            <p:ph type="body" sz="quarter" idx="18" hasCustomPrompt="1"/>
          </p:nvPr>
        </p:nvSpPr>
        <p:spPr>
          <a:xfrm>
            <a:off x="1302540" y="424700"/>
            <a:ext cx="1688400" cy="406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8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191550" y="8176443"/>
            <a:ext cx="2844430" cy="365125"/>
          </a:xfrm>
        </p:spPr>
        <p:txBody>
          <a:bodyPr/>
          <a:lstStyle/>
          <a:p>
            <a:fld id="{5D57B7A8-C240-4787-B757-A3F5F7089C6A}" type="datetime1">
              <a:rPr lang="da-DK" smtClean="0"/>
              <a:t>28-11-2022</a:t>
            </a:fld>
            <a:endParaRPr lang="da-DK"/>
          </a:p>
        </p:txBody>
      </p:sp>
      <p:sp>
        <p:nvSpPr>
          <p:cNvPr id="19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6453188" y="7893496"/>
            <a:ext cx="4955487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Nordisk Kulturfond 2016</a:t>
            </a:r>
            <a:endParaRPr lang="da-DK" dirty="0"/>
          </a:p>
        </p:txBody>
      </p:sp>
      <p:sp>
        <p:nvSpPr>
          <p:cNvPr id="20" name="Pladsholder til diasnummer 5" hidden="1"/>
          <p:cNvSpPr>
            <a:spLocks noGrp="1"/>
          </p:cNvSpPr>
          <p:nvPr>
            <p:ph type="sldNum" sz="quarter" idx="12"/>
          </p:nvPr>
        </p:nvSpPr>
        <p:spPr>
          <a:xfrm>
            <a:off x="11423798" y="7893496"/>
            <a:ext cx="396158" cy="21602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287894" y="1908175"/>
            <a:ext cx="2032000" cy="2616101"/>
            <a:chOff x="-2185714" y="1908175"/>
            <a:chExt cx="2032000" cy="2616101"/>
          </a:xfrm>
        </p:grpSpPr>
        <p:sp>
          <p:nvSpPr>
            <p:cNvPr id="22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61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e 25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7" name="Tekstboks 26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8" name="Gruppe 27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Afrundet rektangel 29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7541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04800" y="3430799"/>
            <a:ext cx="4485600" cy="2320713"/>
          </a:xfrm>
          <a:solidFill>
            <a:schemeClr val="accent5"/>
          </a:solidFill>
        </p:spPr>
        <p:txBody>
          <a:bodyPr lIns="684000" tIns="324000" bIns="82800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04800" y="4623637"/>
            <a:ext cx="4485600" cy="1127875"/>
          </a:xfrm>
        </p:spPr>
        <p:txBody>
          <a:bodyPr lIns="684000" t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 b="1">
                <a:solidFill>
                  <a:schemeClr val="bg1"/>
                </a:solidFill>
              </a:defRPr>
            </a:lvl1pPr>
            <a:lvl2pPr marL="252000">
              <a:defRPr>
                <a:solidFill>
                  <a:schemeClr val="bg1"/>
                </a:solidFill>
              </a:defRPr>
            </a:lvl2pPr>
            <a:lvl3pPr marL="252000" indent="-252000">
              <a:buFont typeface="Arial" panose="020B0604020202020204" pitchFamily="34" charset="0"/>
              <a:buChar char="•"/>
              <a:defRPr i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435600" y="399600"/>
            <a:ext cx="435600" cy="612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6" name="Pladsholder til tekst Norden"/>
          <p:cNvSpPr>
            <a:spLocks noGrp="1"/>
          </p:cNvSpPr>
          <p:nvPr>
            <p:ph type="body" sz="quarter" idx="14" hasCustomPrompt="1"/>
          </p:nvPr>
        </p:nvSpPr>
        <p:spPr>
          <a:xfrm>
            <a:off x="10748878" y="6332859"/>
            <a:ext cx="1044000" cy="201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7" name="Pladsholder til tekst NK"/>
          <p:cNvSpPr>
            <a:spLocks noGrp="1"/>
          </p:cNvSpPr>
          <p:nvPr>
            <p:ph type="body" sz="quarter" idx="18" hasCustomPrompt="1"/>
          </p:nvPr>
        </p:nvSpPr>
        <p:spPr>
          <a:xfrm>
            <a:off x="1302540" y="424700"/>
            <a:ext cx="1688400" cy="406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8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191550" y="8176443"/>
            <a:ext cx="2844430" cy="365125"/>
          </a:xfrm>
        </p:spPr>
        <p:txBody>
          <a:bodyPr/>
          <a:lstStyle/>
          <a:p>
            <a:fld id="{2171F13B-3672-4818-9107-AD89CFA0ACCE}" type="datetime1">
              <a:rPr lang="da-DK" smtClean="0"/>
              <a:t>28-11-2022</a:t>
            </a:fld>
            <a:endParaRPr lang="da-DK"/>
          </a:p>
        </p:txBody>
      </p:sp>
      <p:sp>
        <p:nvSpPr>
          <p:cNvPr id="19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6453188" y="7893496"/>
            <a:ext cx="4955487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Nordisk Kulturfond 2016</a:t>
            </a:r>
            <a:endParaRPr lang="da-DK" dirty="0"/>
          </a:p>
        </p:txBody>
      </p:sp>
      <p:sp>
        <p:nvSpPr>
          <p:cNvPr id="20" name="Pladsholder til diasnummer 5" hidden="1"/>
          <p:cNvSpPr>
            <a:spLocks noGrp="1"/>
          </p:cNvSpPr>
          <p:nvPr>
            <p:ph type="sldNum" sz="quarter" idx="12"/>
          </p:nvPr>
        </p:nvSpPr>
        <p:spPr>
          <a:xfrm>
            <a:off x="11423798" y="7893496"/>
            <a:ext cx="396158" cy="21602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287894" y="1908175"/>
            <a:ext cx="2032000" cy="2616101"/>
            <a:chOff x="-2185714" y="1908175"/>
            <a:chExt cx="2032000" cy="2616101"/>
          </a:xfrm>
        </p:grpSpPr>
        <p:sp>
          <p:nvSpPr>
            <p:cNvPr id="22" name="TextBox 12"/>
            <p:cNvSpPr txBox="1">
              <a:spLocks noChangeArrowheads="1"/>
            </p:cNvSpPr>
            <p:nvPr userDrawn="1"/>
          </p:nvSpPr>
          <p:spPr bwMode="auto">
            <a:xfrm>
              <a:off x="-2185714" y="1908175"/>
              <a:ext cx="2032000" cy="261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 Klik på det lille billede-indsættelsesikon i midten</a:t>
              </a:r>
              <a:b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3.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Klik </a:t>
              </a:r>
              <a:r>
                <a:rPr lang="da-DK" sz="1000" b="1" noProof="1">
                  <a:solidFill>
                    <a:schemeClr val="bg1">
                      <a:lumMod val="50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bg1">
                      <a:lumMod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4059355"/>
              <a:ext cx="318253" cy="34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5"/>
            <p:cNvSpPr/>
            <p:nvPr userDrawn="1"/>
          </p:nvSpPr>
          <p:spPr bwMode="auto">
            <a:xfrm>
              <a:off x="-2163241" y="4059238"/>
              <a:ext cx="209550" cy="17145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dirty="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3241" y="3180615"/>
              <a:ext cx="409575" cy="32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e 25"/>
          <p:cNvGrpSpPr/>
          <p:nvPr userDrawn="1"/>
        </p:nvGrpSpPr>
        <p:grpSpPr>
          <a:xfrm>
            <a:off x="-1825674" y="3309456"/>
            <a:ext cx="1680946" cy="2952328"/>
            <a:chOff x="-1825674" y="1354138"/>
            <a:chExt cx="1680946" cy="2952328"/>
          </a:xfrm>
        </p:grpSpPr>
        <p:sp>
          <p:nvSpPr>
            <p:cNvPr id="27" name="Tekstboks 26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0"/>
                </a:spcAft>
              </a:pP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Klik og indsæt tekst</a:t>
              </a:r>
            </a:p>
            <a:p>
              <a:pPr marL="108000" indent="-108000" algn="l">
                <a:buFont typeface="Arial" panose="020B0604020202020204" pitchFamily="34" charset="0"/>
                <a:buChar char="-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da-DK" sz="1000" b="0" i="0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28" name="Gruppe 27"/>
            <p:cNvGrpSpPr/>
            <p:nvPr userDrawn="1"/>
          </p:nvGrpSpPr>
          <p:grpSpPr>
            <a:xfrm>
              <a:off x="-503503" y="3206709"/>
              <a:ext cx="358775" cy="236537"/>
              <a:chOff x="-503503" y="3330504"/>
              <a:chExt cx="358775" cy="23653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330504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Afrundet rektangel 29"/>
              <p:cNvSpPr/>
              <p:nvPr userDrawn="1"/>
            </p:nvSpPr>
            <p:spPr>
              <a:xfrm>
                <a:off x="-503503" y="3330504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60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og indsæt tekst, tabel eller diagram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89BA-2445-4F91-90BE-FFEF9E942B63}" type="datetime1">
              <a:rPr lang="da-DK" smtClean="0"/>
              <a:t>28-11-2022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sp>
        <p:nvSpPr>
          <p:cNvPr id="7" name="Tekstboks 6"/>
          <p:cNvSpPr txBox="1"/>
          <p:nvPr userDrawn="1"/>
        </p:nvSpPr>
        <p:spPr>
          <a:xfrm>
            <a:off x="12335089" y="0"/>
            <a:ext cx="2041038" cy="136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Gitter- og hjælpelinjer</a:t>
            </a:r>
          </a:p>
          <a:p>
            <a:pPr algn="l"/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For at se gitter- og hjælpelinjer</a:t>
            </a:r>
          </a:p>
          <a:p>
            <a:pPr algn="l"/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Klik på </a:t>
            </a:r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Vis</a:t>
            </a:r>
          </a:p>
          <a:p>
            <a:pPr algn="l"/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Vælg </a:t>
            </a:r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Gitterlinjer </a:t>
            </a:r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og/eller </a:t>
            </a:r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Hjælpelinjer</a:t>
            </a:r>
          </a:p>
          <a:p>
            <a:pPr algn="l"/>
            <a:endParaRPr lang="da-DK" sz="9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a-DK" sz="900" b="1" dirty="0">
                <a:solidFill>
                  <a:schemeClr val="bg1">
                    <a:lumMod val="50000"/>
                  </a:schemeClr>
                </a:solidFill>
              </a:rPr>
              <a:t>Tip</a:t>
            </a:r>
            <a:r>
              <a:rPr lang="da-DK" sz="900" dirty="0">
                <a:solidFill>
                  <a:schemeClr val="bg1">
                    <a:lumMod val="50000"/>
                  </a:schemeClr>
                </a:solidFill>
              </a:rPr>
              <a:t>: Alt + F9 for hurtig visning af hjælpelinjer</a:t>
            </a:r>
          </a:p>
          <a:p>
            <a:pPr algn="l"/>
            <a:endParaRPr lang="da-DK" sz="900" dirty="0" err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12335087" y="3823878"/>
            <a:ext cx="2221903" cy="3017798"/>
            <a:chOff x="12335087" y="3823878"/>
            <a:chExt cx="2221903" cy="3017798"/>
          </a:xfrm>
        </p:grpSpPr>
        <p:pic>
          <p:nvPicPr>
            <p:cNvPr id="2050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2914" y="5329522"/>
              <a:ext cx="2186247" cy="151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boks 8"/>
            <p:cNvSpPr txBox="1"/>
            <p:nvPr userDrawn="1"/>
          </p:nvSpPr>
          <p:spPr>
            <a:xfrm>
              <a:off x="12335087" y="3823878"/>
              <a:ext cx="2221903" cy="144016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Valgfrit:</a:t>
              </a:r>
              <a:b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</a:b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Indsætte Sidehoved og sidefod</a:t>
              </a:r>
            </a:p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1.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Vælg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 Indsæt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 topmenuen </a:t>
              </a:r>
            </a:p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2.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Vælg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 Sidehoved og Sidefod</a:t>
              </a:r>
            </a:p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3.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Tjek om der er sat hak i 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Diasnummer</a:t>
              </a:r>
            </a:p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4.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Indsæt ønsket indhold i 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Sidefod</a:t>
              </a:r>
            </a:p>
            <a:p>
              <a:pPr algn="l"/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7.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Vælg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 Anvend 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på alle eller </a:t>
              </a:r>
              <a:r>
                <a:rPr lang="da-DK" sz="900" b="1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Anvend</a:t>
              </a:r>
              <a:r>
                <a:rPr lang="da-DK" sz="900" b="0" i="0" u="none" strike="noStrike" kern="1200" baseline="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 hvis det kun skal være på et enkelt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2F9D-7AD4-4A8D-9F28-0FD297FE5A0E}" type="datetime1">
              <a:rPr lang="da-DK" smtClean="0"/>
              <a:t>28-11-2022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4A45-02D6-48A9-98CB-0C9219C0027E}" type="datetime1">
              <a:rPr lang="da-DK" smtClean="0"/>
              <a:t>28-11-2022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03301" y="1556792"/>
            <a:ext cx="6636890" cy="3384376"/>
          </a:xfrm>
          <a:solidFill>
            <a:schemeClr val="accent5"/>
          </a:solidFill>
        </p:spPr>
        <p:txBody>
          <a:bodyPr lIns="640800" tIns="396000" rIns="540000" bIns="720000"/>
          <a:lstStyle>
            <a:lvl1pPr>
              <a:lnSpc>
                <a:spcPct val="89000"/>
              </a:lnSpc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01749" y="3851904"/>
            <a:ext cx="5369521" cy="657216"/>
          </a:xfrm>
        </p:spPr>
        <p:txBody>
          <a:bodyPr lIns="0"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og indsæt tekst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3C04-DB8C-4651-AF51-9613B41B4872}" type="datetime1">
              <a:rPr lang="da-DK" smtClean="0"/>
              <a:t>28-11-2022</a:t>
            </a:fld>
            <a:endParaRPr lang="da-DK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6453188" y="7893496"/>
            <a:ext cx="4955487" cy="2160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Nordisk Kulturfond 2016</a:t>
            </a:r>
            <a:endParaRPr lang="da-DK" dirty="0"/>
          </a:p>
        </p:txBody>
      </p:sp>
      <p:sp>
        <p:nvSpPr>
          <p:cNvPr id="6" name="Pladsholder til diasnummer 5" hidden="1"/>
          <p:cNvSpPr>
            <a:spLocks noGrp="1"/>
          </p:cNvSpPr>
          <p:nvPr>
            <p:ph type="sldNum" sz="quarter" idx="12"/>
          </p:nvPr>
        </p:nvSpPr>
        <p:spPr>
          <a:xfrm>
            <a:off x="11423798" y="7893496"/>
            <a:ext cx="396158" cy="21602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12" name="Pladsholder til tekst Norden"/>
          <p:cNvSpPr>
            <a:spLocks noGrp="1"/>
          </p:cNvSpPr>
          <p:nvPr>
            <p:ph type="body" sz="quarter" idx="14" hasCustomPrompt="1"/>
          </p:nvPr>
        </p:nvSpPr>
        <p:spPr>
          <a:xfrm>
            <a:off x="10748878" y="6332859"/>
            <a:ext cx="1044000" cy="20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3" name="Pladsholder til tekst NK"/>
          <p:cNvSpPr>
            <a:spLocks noGrp="1"/>
          </p:cNvSpPr>
          <p:nvPr>
            <p:ph type="body" sz="quarter" idx="15" hasCustomPrompt="1"/>
          </p:nvPr>
        </p:nvSpPr>
        <p:spPr>
          <a:xfrm>
            <a:off x="1302540" y="424700"/>
            <a:ext cx="1688400" cy="40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6" name="Pladsholder til tekst logo"/>
          <p:cNvSpPr>
            <a:spLocks noGrp="1"/>
          </p:cNvSpPr>
          <p:nvPr>
            <p:ph type="body" sz="quarter" idx="13" hasCustomPrompt="1"/>
          </p:nvPr>
        </p:nvSpPr>
        <p:spPr>
          <a:xfrm>
            <a:off x="435600" y="399600"/>
            <a:ext cx="435600" cy="6123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7" name="Pladsholder til billede 0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0413" cy="6858000"/>
          </a:xfrm>
        </p:spPr>
        <p:txBody>
          <a:bodyPr lIns="6336000" tIns="0" anchor="ctr" anchorCtr="0"/>
          <a:lstStyle>
            <a:lvl1pPr marL="0" indent="0" algn="l">
              <a:buNone/>
              <a:defRPr baseline="0"/>
            </a:lvl1pPr>
          </a:lstStyle>
          <a:p>
            <a:r>
              <a:rPr lang="da-DK" dirty="0"/>
              <a:t>Klik på ikonet og indsæt billede, højre klik på billedet og vælg Placer bagest</a:t>
            </a:r>
          </a:p>
        </p:txBody>
      </p:sp>
      <p:sp>
        <p:nvSpPr>
          <p:cNvPr id="19" name="TextBox 12"/>
          <p:cNvSpPr txBox="1">
            <a:spLocks noChangeArrowheads="1"/>
          </p:cNvSpPr>
          <p:nvPr userDrawn="1"/>
        </p:nvSpPr>
        <p:spPr bwMode="auto">
          <a:xfrm>
            <a:off x="-2185714" y="1908175"/>
            <a:ext cx="203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Indsæt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1.</a:t>
            </a: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 Klik på det lille billede-indsættelsesikon i midten</a:t>
            </a:r>
            <a:br>
              <a:rPr lang="da-DK" sz="1000" noProof="1">
                <a:solidFill>
                  <a:schemeClr val="bg1">
                    <a:lumMod val="50000"/>
                  </a:schemeClr>
                </a:solidFill>
              </a:rPr>
            </a:b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af pladsholderen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Indsæt det ønskede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3. </a:t>
            </a: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Klik </a:t>
            </a: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Beskær </a:t>
            </a: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for at ændre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billedets fokus/størrelse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1000" b="1" noProof="1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1000" b="1" noProof="1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Ønsker du at skalere billedet, så hold </a:t>
            </a:r>
            <a:r>
              <a:rPr lang="da-DK" altLang="da-DK" sz="1000" b="1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SHIFT</a:t>
            </a:r>
            <a:r>
              <a:rPr lang="da-DK" altLang="da-DK" sz="1000" noProof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-knappen nede, mens der trækkes i billedets hjørner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1000" noProof="1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1000" noProof="1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algn="r" eaLnBrk="1" fontAlgn="auto" hangingPunct="1">
              <a:spcBef>
                <a:spcPts val="600"/>
              </a:spcBef>
              <a:spcAft>
                <a:spcPts val="240"/>
              </a:spcAft>
              <a:buFontTx/>
              <a:buNone/>
              <a:defRPr/>
            </a:pP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5.</a:t>
            </a: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 Højreklik på billedet </a:t>
            </a:r>
            <a:br>
              <a:rPr lang="da-DK" sz="1000" noProof="1">
                <a:solidFill>
                  <a:schemeClr val="bg1">
                    <a:lumMod val="50000"/>
                  </a:schemeClr>
                </a:solidFill>
              </a:rPr>
            </a:br>
            <a:r>
              <a:rPr lang="da-DK" sz="1000" noProof="1">
                <a:solidFill>
                  <a:schemeClr val="bg1">
                    <a:lumMod val="50000"/>
                  </a:schemeClr>
                </a:solidFill>
              </a:rPr>
              <a:t>og vælg </a:t>
            </a:r>
            <a:r>
              <a:rPr lang="da-DK" sz="1000" b="1" noProof="1">
                <a:solidFill>
                  <a:schemeClr val="bg1">
                    <a:lumMod val="50000"/>
                  </a:schemeClr>
                </a:solidFill>
              </a:rPr>
              <a:t>Placer bagerst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1000" noProof="1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24" y="4059355"/>
            <a:ext cx="318253" cy="3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5"/>
          <p:cNvSpPr/>
          <p:nvPr userDrawn="1"/>
        </p:nvSpPr>
        <p:spPr bwMode="auto">
          <a:xfrm>
            <a:off x="-490258" y="4059238"/>
            <a:ext cx="209550" cy="171450"/>
          </a:xfrm>
          <a:prstGeom prst="roundRect">
            <a:avLst/>
          </a:prstGeom>
          <a:noFill/>
          <a:ln w="19050">
            <a:solidFill>
              <a:srgbClr val="E31E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a-DK" sz="2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52" y="3180615"/>
            <a:ext cx="409575" cy="32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99511" y="1667558"/>
            <a:ext cx="10135251" cy="2769554"/>
          </a:xfrm>
          <a:noFill/>
        </p:spPr>
        <p:txBody>
          <a:bodyPr lIns="0" tIns="0" rIns="0" bIns="0"/>
          <a:lstStyle>
            <a:lvl1pPr>
              <a:lnSpc>
                <a:spcPct val="89000"/>
              </a:lnSpc>
              <a:defRPr sz="4800" b="0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01749" y="4562840"/>
            <a:ext cx="10133014" cy="657216"/>
          </a:xfrm>
        </p:spPr>
        <p:txBody>
          <a:bodyPr lIns="0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og indsæt tekst</a:t>
            </a:r>
          </a:p>
        </p:txBody>
      </p:sp>
      <p:sp>
        <p:nvSpPr>
          <p:cNvPr id="7" name="Pladsholder til dato 6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675CD1-C477-49BF-90AA-5B046C943415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675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"/>
          <p:cNvSpPr>
            <a:spLocks noGrp="1"/>
          </p:cNvSpPr>
          <p:nvPr>
            <p:ph type="body" sz="quarter" idx="19" hasCustomPrompt="1"/>
          </p:nvPr>
        </p:nvSpPr>
        <p:spPr>
          <a:xfrm>
            <a:off x="1301750" y="2780928"/>
            <a:ext cx="2631600" cy="29702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935078" y="2780928"/>
            <a:ext cx="2631600" cy="29702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8570910" y="2780928"/>
            <a:ext cx="2631600" cy="29702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billede 4"/>
          <p:cNvSpPr>
            <a:spLocks noGrp="1"/>
          </p:cNvSpPr>
          <p:nvPr>
            <p:ph type="pic" sz="quarter" idx="14" hasCustomPrompt="1"/>
          </p:nvPr>
        </p:nvSpPr>
        <p:spPr>
          <a:xfrm>
            <a:off x="1301750" y="876300"/>
            <a:ext cx="2631600" cy="1616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3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4935078" y="876300"/>
            <a:ext cx="2631600" cy="1616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5" name="Pladsholder til billede 6"/>
          <p:cNvSpPr>
            <a:spLocks noGrp="1"/>
          </p:cNvSpPr>
          <p:nvPr>
            <p:ph type="pic" sz="quarter" idx="18" hasCustomPrompt="1"/>
          </p:nvPr>
        </p:nvSpPr>
        <p:spPr>
          <a:xfrm>
            <a:off x="8570910" y="876300"/>
            <a:ext cx="2631600" cy="1616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F32-71FC-4305-BE53-AE5B87A658E5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1825674" y="2852936"/>
            <a:ext cx="1680946" cy="2952328"/>
            <a:chOff x="-1825674" y="1354138"/>
            <a:chExt cx="1680946" cy="2952328"/>
          </a:xfrm>
        </p:grpSpPr>
        <p:sp>
          <p:nvSpPr>
            <p:cNvPr id="12" name="Tekstboks 11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120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Klik og indsæt tekst</a:t>
              </a:r>
            </a:p>
            <a:p>
              <a:pPr marL="0" indent="0" algn="l">
                <a:buFont typeface="Arial" panose="020B0604020202020204" pitchFamily="34" charset="0"/>
                <a:buNone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44000" indent="0" algn="l">
                <a:buFont typeface="Arial" panose="020B0604020202020204" pitchFamily="34" charset="0"/>
                <a:buNone/>
              </a:pPr>
              <a:r>
                <a:rPr lang="da-DK" sz="1000" b="0" i="1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4" name="Gruppe 13"/>
            <p:cNvGrpSpPr/>
            <p:nvPr userDrawn="1"/>
          </p:nvGrpSpPr>
          <p:grpSpPr>
            <a:xfrm>
              <a:off x="-503503" y="3360933"/>
              <a:ext cx="358775" cy="236537"/>
              <a:chOff x="-503503" y="3484728"/>
              <a:chExt cx="358775" cy="236537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484728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Afrundet rektangel 19"/>
              <p:cNvSpPr/>
              <p:nvPr userDrawn="1"/>
            </p:nvSpPr>
            <p:spPr>
              <a:xfrm>
                <a:off x="-503503" y="3484728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917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 hø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1301750" y="1846263"/>
            <a:ext cx="2129160" cy="3905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20" hasCustomPrompt="1"/>
          </p:nvPr>
        </p:nvSpPr>
        <p:spPr>
          <a:xfrm>
            <a:off x="3971261" y="1846263"/>
            <a:ext cx="2127600" cy="3905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6639212" y="1846263"/>
            <a:ext cx="2127600" cy="3905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9307163" y="1846800"/>
            <a:ext cx="2127600" cy="3905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F6BC9-980C-44D2-97F1-72C5C67237D4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1825674" y="1844675"/>
            <a:ext cx="1680946" cy="2952328"/>
            <a:chOff x="-1825674" y="1354138"/>
            <a:chExt cx="1680946" cy="2952328"/>
          </a:xfrm>
        </p:grpSpPr>
        <p:sp>
          <p:nvSpPr>
            <p:cNvPr id="11" name="Tekstboks 10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120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Klik og indsæt tekst</a:t>
              </a:r>
            </a:p>
            <a:p>
              <a:pPr marL="0" indent="0" algn="l">
                <a:buFont typeface="Arial" panose="020B0604020202020204" pitchFamily="34" charset="0"/>
                <a:buNone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44000" indent="0" algn="l">
                <a:buFont typeface="Arial" panose="020B0604020202020204" pitchFamily="34" charset="0"/>
                <a:buNone/>
              </a:pPr>
              <a:r>
                <a:rPr lang="da-DK" sz="1000" b="0" i="1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2" name="Gruppe 11"/>
            <p:cNvGrpSpPr/>
            <p:nvPr userDrawn="1"/>
          </p:nvGrpSpPr>
          <p:grpSpPr>
            <a:xfrm>
              <a:off x="-503503" y="3360933"/>
              <a:ext cx="358775" cy="236537"/>
              <a:chOff x="-503503" y="3484728"/>
              <a:chExt cx="358775" cy="23653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484728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Afrundet rektangel 14"/>
              <p:cNvSpPr/>
              <p:nvPr userDrawn="1"/>
            </p:nvSpPr>
            <p:spPr>
              <a:xfrm>
                <a:off x="-503503" y="3484728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68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1301748" y="1846263"/>
            <a:ext cx="4860000" cy="180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20" hasCustomPrompt="1"/>
          </p:nvPr>
        </p:nvSpPr>
        <p:spPr>
          <a:xfrm>
            <a:off x="1301748" y="3789039"/>
            <a:ext cx="4860000" cy="180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6572973" y="1846263"/>
            <a:ext cx="4860000" cy="180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Pladsholder til tekst 5"/>
          <p:cNvSpPr>
            <a:spLocks noGrp="1"/>
          </p:cNvSpPr>
          <p:nvPr>
            <p:ph type="body" sz="quarter" idx="22" hasCustomPrompt="1"/>
          </p:nvPr>
        </p:nvSpPr>
        <p:spPr>
          <a:xfrm>
            <a:off x="6572973" y="3789039"/>
            <a:ext cx="4860000" cy="180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b="0">
                <a:solidFill>
                  <a:schemeClr val="accent5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Char char="​"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0850-A088-453E-BA13-246DD7463F18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1825674" y="1844675"/>
            <a:ext cx="1680946" cy="2952328"/>
            <a:chOff x="-1825674" y="1354138"/>
            <a:chExt cx="1680946" cy="2952328"/>
          </a:xfrm>
        </p:grpSpPr>
        <p:sp>
          <p:nvSpPr>
            <p:cNvPr id="11" name="Tekstboks 10"/>
            <p:cNvSpPr txBox="1"/>
            <p:nvPr userDrawn="1"/>
          </p:nvSpPr>
          <p:spPr>
            <a:xfrm>
              <a:off x="-1825674" y="1354138"/>
              <a:ext cx="1680946" cy="2952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Tekst-typografier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TAB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 for at gå frem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i tekst-niveauer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Aft>
                  <a:spcPts val="1200"/>
                </a:spcAft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Klik og indsæt tekst</a:t>
              </a:r>
            </a:p>
            <a:p>
              <a:pPr marL="0" indent="0" algn="l">
                <a:buFont typeface="Arial" panose="020B0604020202020204" pitchFamily="34" charset="0"/>
                <a:buNone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Andet niveau</a:t>
              </a:r>
            </a:p>
            <a:p>
              <a:pPr marL="144000" indent="0" algn="l">
                <a:buFont typeface="Arial" panose="020B0604020202020204" pitchFamily="34" charset="0"/>
                <a:buNone/>
              </a:pPr>
              <a:r>
                <a:rPr lang="da-DK" sz="1000" b="0" i="1" dirty="0">
                  <a:solidFill>
                    <a:schemeClr val="bg1">
                      <a:lumMod val="50000"/>
                    </a:schemeClr>
                  </a:solidFill>
                </a:rPr>
                <a:t>Tredje niveau</a:t>
              </a:r>
            </a:p>
            <a:p>
              <a:pPr marL="288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Fjerde niveau</a:t>
              </a:r>
            </a:p>
            <a:p>
              <a:pPr marL="396000" indent="-108000" algn="l">
                <a:buFont typeface="Arial" panose="020B0604020202020204" pitchFamily="34" charset="0"/>
                <a:buChar char="•"/>
              </a:pP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Femte niveau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For at gå tilbage i tekst-</a:t>
              </a:r>
              <a:r>
                <a:rPr lang="da-DK" sz="1000" b="0" baseline="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niveauer, brug </a:t>
              </a:r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SHIFT + TAB</a:t>
              </a: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endParaRPr lang="da-DK" sz="10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Alternativt kan</a:t>
              </a:r>
            </a:p>
            <a:p>
              <a:pPr algn="r"/>
              <a:r>
                <a:rPr lang="da-DK" sz="1000" b="1" dirty="0">
                  <a:solidFill>
                    <a:schemeClr val="bg1">
                      <a:lumMod val="50000"/>
                    </a:schemeClr>
                  </a:solidFill>
                </a:rPr>
                <a:t>Forøg og Formindsk </a:t>
              </a:r>
            </a:p>
            <a:p>
              <a:pPr algn="r"/>
              <a:r>
                <a:rPr lang="da-DK" sz="1000" b="0" dirty="0">
                  <a:solidFill>
                    <a:schemeClr val="bg1">
                      <a:lumMod val="50000"/>
                    </a:schemeClr>
                  </a:solidFill>
                </a:rPr>
                <a:t>listeniveau bruges</a:t>
              </a:r>
            </a:p>
          </p:txBody>
        </p:sp>
        <p:grpSp>
          <p:nvGrpSpPr>
            <p:cNvPr id="12" name="Gruppe 11"/>
            <p:cNvGrpSpPr/>
            <p:nvPr userDrawn="1"/>
          </p:nvGrpSpPr>
          <p:grpSpPr>
            <a:xfrm>
              <a:off x="-503503" y="3360933"/>
              <a:ext cx="358775" cy="236537"/>
              <a:chOff x="-503503" y="3484728"/>
              <a:chExt cx="358775" cy="23653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3503" y="3484728"/>
                <a:ext cx="3587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Afrundet rektangel 14"/>
              <p:cNvSpPr/>
              <p:nvPr userDrawn="1"/>
            </p:nvSpPr>
            <p:spPr>
              <a:xfrm>
                <a:off x="-503503" y="3484728"/>
                <a:ext cx="179387" cy="236537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da-DK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89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898-F91B-4FA7-A18B-8CCEF43D5777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 hasCustomPrompt="1"/>
          </p:nvPr>
        </p:nvSpPr>
        <p:spPr/>
        <p:txBody>
          <a:bodyPr numCol="2" spcCol="392400"/>
          <a:lstStyle>
            <a:lvl1pPr>
              <a:defRPr/>
            </a:lvl1pPr>
          </a:lstStyle>
          <a:p>
            <a:pPr lvl="0"/>
            <a:r>
              <a:rPr lang="da-DK" dirty="0"/>
              <a:t>Klik og indsæt tekst i to spalter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35204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81B3-7108-4CA2-B474-817692E3D70E}" type="datetime1">
              <a:rPr lang="da-DK" smtClean="0"/>
              <a:t>28-11-2022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Nordisk Kulturfond 2016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sp>
        <p:nvSpPr>
          <p:cNvPr id="9" name="Pladsholder til indhold 8"/>
          <p:cNvSpPr>
            <a:spLocks noGrp="1"/>
          </p:cNvSpPr>
          <p:nvPr>
            <p:ph sz="quarter" idx="13" hasCustomPrompt="1"/>
          </p:nvPr>
        </p:nvSpPr>
        <p:spPr>
          <a:xfrm>
            <a:off x="1301750" y="1846264"/>
            <a:ext cx="4860000" cy="3905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og indsæt tekst, tabel eller diagram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indhold 10"/>
          <p:cNvSpPr>
            <a:spLocks noGrp="1"/>
          </p:cNvSpPr>
          <p:nvPr>
            <p:ph sz="quarter" idx="14" hasCustomPrompt="1"/>
          </p:nvPr>
        </p:nvSpPr>
        <p:spPr>
          <a:xfrm>
            <a:off x="6565619" y="1846264"/>
            <a:ext cx="4860000" cy="3905250"/>
          </a:xfrm>
        </p:spPr>
        <p:txBody>
          <a:bodyPr/>
          <a:lstStyle>
            <a:lvl1pPr marL="252000" marR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+mj-lt"/>
              <a:buAutoNum type="arabicPeriod"/>
              <a:tabLst/>
              <a:defRPr/>
            </a:lvl1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+mj-lt"/>
              <a:buAutoNum type="arabicPeriod"/>
              <a:tabLst/>
              <a:defRPr/>
            </a:pPr>
            <a:r>
              <a:rPr lang="da-DK" dirty="0"/>
              <a:t>Klik og indsæt tekst, tabel eller diagram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hidden="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4"/>
            <a:ext cx="12191906" cy="6864043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00003" y="874730"/>
            <a:ext cx="10134759" cy="508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01751" y="1844823"/>
            <a:ext cx="10133012" cy="3906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2"/>
          </p:nvPr>
        </p:nvSpPr>
        <p:spPr>
          <a:xfrm>
            <a:off x="9191550" y="8176443"/>
            <a:ext cx="284443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6E1AB03-3F00-4DE7-BBF1-FB695E3D4FFC}" type="datetime1">
              <a:rPr lang="da-DK" smtClean="0"/>
              <a:t>28-11-2022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6572250" y="6394710"/>
            <a:ext cx="4836425" cy="216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423798" y="6394710"/>
            <a:ext cx="396158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4" y="399198"/>
            <a:ext cx="435623" cy="61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74" r:id="rId8"/>
    <p:sldLayoutId id="2147483652" r:id="rId9"/>
    <p:sldLayoutId id="2147483661" r:id="rId10"/>
    <p:sldLayoutId id="2147483662" r:id="rId11"/>
    <p:sldLayoutId id="2147483678" r:id="rId12"/>
    <p:sldLayoutId id="2147483677" r:id="rId13"/>
    <p:sldLayoutId id="2147483675" r:id="rId14"/>
    <p:sldLayoutId id="2147483676" r:id="rId15"/>
    <p:sldLayoutId id="2147483680" r:id="rId16"/>
    <p:sldLayoutId id="2147483679" r:id="rId17"/>
    <p:sldLayoutId id="2147483682" r:id="rId18"/>
    <p:sldLayoutId id="2147483681" r:id="rId19"/>
    <p:sldLayoutId id="2147483654" r:id="rId20"/>
    <p:sldLayoutId id="2147483655" r:id="rId2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0" algn="l" defTabSz="914400" rtl="0" eaLnBrk="1" latinLnBrk="0" hangingPunct="1">
        <a:spcBef>
          <a:spcPts val="0"/>
        </a:spcBef>
        <a:buFont typeface="Arial" panose="020B0604020202020204" pitchFamily="34" charset="0"/>
        <a:buChar char="​"/>
        <a:tabLst>
          <a:tab pos="252000" algn="l"/>
        </a:tabLst>
        <a:defRPr sz="1800" i="1" kern="1200">
          <a:solidFill>
            <a:schemeClr val="accent5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08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000" indent="-2520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ladsholder til billede 78">
            <a:extLst>
              <a:ext uri="{FF2B5EF4-FFF2-40B4-BE49-F238E27FC236}">
                <a16:creationId xmlns:a16="http://schemas.microsoft.com/office/drawing/2014/main" id="{1782BBE8-E0C1-4862-A285-6DE367BDAE1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3" b="859"/>
          <a:stretch/>
        </p:blipFill>
        <p:spPr>
          <a:xfrm>
            <a:off x="0" y="0"/>
            <a:ext cx="12190413" cy="6858000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2132856"/>
            <a:ext cx="7175390" cy="3528392"/>
          </a:xfrm>
          <a:solidFill>
            <a:srgbClr val="5CB0CE"/>
          </a:solidFill>
          <a:ln>
            <a:noFill/>
          </a:ln>
        </p:spPr>
        <p:txBody>
          <a:bodyPr/>
          <a:lstStyle/>
          <a:p>
            <a:r>
              <a:rPr lang="da-DK" sz="4000" dirty="0"/>
              <a:t>Præsentation af</a:t>
            </a:r>
            <a:br>
              <a:rPr lang="da-DK" sz="4000" dirty="0"/>
            </a:br>
            <a:r>
              <a:rPr lang="da-DK" sz="4000" dirty="0"/>
              <a:t>Nordisk Kulturfond</a:t>
            </a:r>
            <a:br>
              <a:rPr lang="da-DK" sz="4000" dirty="0"/>
            </a:br>
            <a:br>
              <a:rPr lang="da-DK" sz="3200" dirty="0"/>
            </a:br>
            <a:r>
              <a:rPr lang="da-DK" sz="2800" dirty="0"/>
              <a:t>Informationsmøde om nordiske tilskudsordninger</a:t>
            </a:r>
            <a:br>
              <a:rPr lang="da-DK" sz="2800" dirty="0"/>
            </a:br>
            <a:r>
              <a:rPr lang="da-DK" sz="2800" i="1" dirty="0"/>
              <a:t>Onsdag d. 30 november</a:t>
            </a:r>
            <a:endParaRPr lang="da-DK" sz="2800" b="0" i="1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Picture 3" descr="C:\Users\rikbau\Desktop\Nordisk_Kulturfond_Endorsing_DK_White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2" y="6133516"/>
            <a:ext cx="1968193" cy="4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2EC54AAA-B87A-42BD-A0A6-1E239442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7" b="159"/>
          <a:stretch/>
        </p:blipFill>
        <p:spPr>
          <a:xfrm>
            <a:off x="-53101" y="-99392"/>
            <a:ext cx="12243513" cy="6957392"/>
          </a:xfr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rgbClr val="AE89C7"/>
          </a:solidFill>
        </p:spPr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www.nordiskkulturfond.org</a:t>
            </a:r>
            <a:endParaRPr lang="sv-FI" dirty="0"/>
          </a:p>
          <a:p>
            <a:r>
              <a:rPr lang="sv-FI" dirty="0"/>
              <a:t>@</a:t>
            </a:r>
            <a:r>
              <a:rPr lang="da-DK" dirty="0"/>
              <a:t>nordiskkulturfond</a:t>
            </a: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/>
              <a:t>Nordisk Kulturfond 2016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10" name="Picture 3" descr="C:\Users\rikbau\Desktop\Nordisk_Kulturfond_Endorsing_DK_White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1" y="6085978"/>
            <a:ext cx="1968193" cy="4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 sz="3500" dirty="0">
                <a:solidFill>
                  <a:srgbClr val="B872CB"/>
                </a:solidFill>
              </a:rPr>
              <a:t>Nordisk Kulturfond er katalysator for kunst- og kulturlivet i Norden –</a:t>
            </a:r>
            <a:r>
              <a:rPr lang="da-DK" sz="3500" dirty="0">
                <a:solidFill>
                  <a:srgbClr val="B872CB"/>
                </a:solidFill>
              </a:rPr>
              <a:t> gennem netværk, viden, partnerskaber og støtte arbejder vi for at stimulere udviklingen af kunst- og kulturlivet og skabe nye sammenhænge for den kulturpolitiske udvikling i Norden.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02490" y="4758695"/>
            <a:ext cx="10133014" cy="657216"/>
          </a:xfrm>
        </p:spPr>
        <p:txBody>
          <a:bodyPr/>
          <a:lstStyle/>
          <a:p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Nordisk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Kulturfond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er en del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det nordiske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samarbejde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0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166" y="2660"/>
            <a:ext cx="12434744" cy="6996949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z="1100" dirty="0">
                <a:solidFill>
                  <a:schemeClr val="bg1"/>
                </a:solidFill>
              </a:rPr>
              <a:t>Nordisk Kulturfond 2022</a:t>
            </a:r>
            <a:endParaRPr lang="da-DK" sz="1100" dirty="0">
              <a:solidFill>
                <a:schemeClr val="bg1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chemeClr val="bg1"/>
                </a:solidFill>
              </a:rPr>
              <a:t>3</a:t>
            </a:fld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7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9"/>
          </p:nvPr>
        </p:nvSpPr>
        <p:spPr>
          <a:xfrm>
            <a:off x="3765190" y="3696085"/>
            <a:ext cx="2631600" cy="2970213"/>
          </a:xfrm>
        </p:spPr>
        <p:txBody>
          <a:bodyPr/>
          <a:lstStyle/>
          <a:p>
            <a:r>
              <a:rPr lang="da-DK" sz="1400" dirty="0"/>
              <a:t>Projektstøtte</a:t>
            </a:r>
          </a:p>
          <a:p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vurderingskriterier.</a:t>
            </a:r>
          </a:p>
          <a:p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årlige frister.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20"/>
          </p:nvPr>
        </p:nvSpPr>
        <p:spPr>
          <a:xfrm>
            <a:off x="987517" y="3713788"/>
            <a:ext cx="2631600" cy="2970213"/>
          </a:xfrm>
        </p:spPr>
        <p:txBody>
          <a:bodyPr/>
          <a:lstStyle/>
          <a:p>
            <a:r>
              <a:rPr lang="da-DK" sz="1400" b="1" dirty="0"/>
              <a:t>Opstart</a:t>
            </a:r>
            <a:endParaRPr lang="da-DK" sz="1400" dirty="0"/>
          </a:p>
          <a:p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Fælles udvikling af lovende projektidéer, så projekters nordiske ambitioner kan styrkes.</a:t>
            </a:r>
          </a:p>
          <a:p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Løbende ansøgningsfrist.</a:t>
            </a:r>
          </a:p>
          <a:p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21"/>
          </p:nvPr>
        </p:nvSpPr>
        <p:spPr>
          <a:xfrm>
            <a:off x="6325297" y="3696085"/>
            <a:ext cx="2631600" cy="2970213"/>
          </a:xfrm>
        </p:spPr>
        <p:txBody>
          <a:bodyPr/>
          <a:lstStyle/>
          <a:p>
            <a:r>
              <a:rPr lang="da-DK" sz="1400" b="1" dirty="0"/>
              <a:t>Tematiske</a:t>
            </a:r>
            <a:br>
              <a:rPr lang="da-DK" sz="1400" b="1" dirty="0"/>
            </a:br>
            <a:r>
              <a:rPr lang="da-DK" sz="1400" b="1" dirty="0"/>
              <a:t>støtteprogrammer</a:t>
            </a:r>
          </a:p>
          <a:p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Særlige kriterier.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Skræddersyet støtte.</a:t>
            </a:r>
            <a:endParaRPr lang="da-DK" sz="1400" dirty="0"/>
          </a:p>
        </p:txBody>
      </p:sp>
      <p:pic>
        <p:nvPicPr>
          <p:cNvPr id="17" name="Pladsholder til billede 1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10081"/>
          <a:stretch/>
        </p:blipFill>
        <p:spPr>
          <a:xfrm>
            <a:off x="3765190" y="1948148"/>
            <a:ext cx="1627906" cy="1351303"/>
          </a:xfrm>
        </p:spPr>
      </p:pic>
      <p:pic>
        <p:nvPicPr>
          <p:cNvPr id="15" name="Pladsholder til billede 1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688" r="-21555" b="-654"/>
          <a:stretch/>
        </p:blipFill>
        <p:spPr>
          <a:xfrm>
            <a:off x="1054646" y="2028104"/>
            <a:ext cx="1950605" cy="1218112"/>
          </a:xfr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</a:t>
            </a:fld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270670" y="890366"/>
            <a:ext cx="10134600" cy="162370"/>
          </a:xfrm>
        </p:spPr>
        <p:txBody>
          <a:bodyPr/>
          <a:lstStyle/>
          <a:p>
            <a:r>
              <a:rPr lang="da-DK" dirty="0"/>
              <a:t>Flere støtteformer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E7A2507-9AC4-4960-A2B5-33AC03B06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90" y="1984973"/>
            <a:ext cx="1351304" cy="1351304"/>
          </a:xfrm>
          <a:prstGeom prst="rect">
            <a:avLst/>
          </a:prstGeom>
        </p:spPr>
      </p:pic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82674039-2D40-4D9D-B267-C671F53ADCFD}"/>
              </a:ext>
            </a:extLst>
          </p:cNvPr>
          <p:cNvSpPr txBox="1">
            <a:spLocks/>
          </p:cNvSpPr>
          <p:nvPr/>
        </p:nvSpPr>
        <p:spPr>
          <a:xfrm>
            <a:off x="8990462" y="3696085"/>
            <a:ext cx="2631600" cy="2970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​"/>
              <a:tabLst/>
              <a:defRPr sz="1800" b="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​"/>
              <a:tabLst>
                <a:tab pos="252000" algn="l"/>
              </a:tabLst>
              <a:defRPr sz="1800" i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8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4000" indent="-252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b="1" dirty="0"/>
              <a:t>Udviklingsstøtte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Uddeles til projekter, der har relevans for fondens strategi eller udvikling af fondens temasatsninger.</a:t>
            </a:r>
          </a:p>
          <a:p>
            <a:pPr>
              <a:buNone/>
            </a:pPr>
            <a:r>
              <a:rPr lang="da-DK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kan ikke ansøges om udviklingsstøtte. </a:t>
            </a:r>
            <a:endParaRPr lang="da-DK" sz="1400" dirty="0"/>
          </a:p>
        </p:txBody>
      </p:sp>
      <p:pic>
        <p:nvPicPr>
          <p:cNvPr id="18" name="Pladsholder til billede 3">
            <a:extLst>
              <a:ext uri="{FF2B5EF4-FFF2-40B4-BE49-F238E27FC236}">
                <a16:creationId xmlns:a16="http://schemas.microsoft.com/office/drawing/2014/main" id="{1B3CDAF1-B50F-45F3-8398-7555C2A9CA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10855" r="-19936" b="15312"/>
          <a:stretch/>
        </p:blipFill>
        <p:spPr>
          <a:xfrm>
            <a:off x="8990462" y="1991278"/>
            <a:ext cx="2059982" cy="126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uiExpand="1" build="p"/>
      <p:bldP spid="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251" r="17597" b="36868"/>
          <a:stretch/>
        </p:blipFill>
        <p:spPr>
          <a:xfrm>
            <a:off x="0" y="0"/>
            <a:ext cx="12190413" cy="6858000"/>
          </a:xfr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7231147" y="978068"/>
            <a:ext cx="4402290" cy="1186048"/>
          </a:xfrm>
        </p:spPr>
        <p:txBody>
          <a:bodyPr/>
          <a:lstStyle/>
          <a:p>
            <a:r>
              <a:rPr lang="da-DK" sz="2400" b="0" dirty="0">
                <a:solidFill>
                  <a:schemeClr val="accent3"/>
                </a:solidFill>
              </a:rPr>
              <a:t>Opstart er Nordisk Kulturfonds investering i kunst- og kulturprojekters første faser, så projekters nordiske ambitioner kan styrkes. </a:t>
            </a:r>
            <a:endParaRPr lang="da-DK" sz="2400" b="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02092" y="3557052"/>
            <a:ext cx="4460400" cy="2429787"/>
          </a:xfrm>
          <a:solidFill>
            <a:schemeClr val="tx1">
              <a:lumMod val="75000"/>
              <a:lumOff val="25000"/>
              <a:alpha val="85000"/>
            </a:schemeClr>
          </a:solidFill>
        </p:spPr>
        <p:txBody>
          <a:bodyPr/>
          <a:lstStyle/>
          <a:p>
            <a:pPr>
              <a:buNone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Opstart støtter samarbejder om projektudvikling inden for kunst og kultur.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Man kan søge op til DKK 25.000 og der er ikke krav om egen medfinansiering.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24" y="1312169"/>
            <a:ext cx="5151047" cy="381642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0046FBA-9C03-42AC-A70D-01FB4B7847F8}"/>
              </a:ext>
            </a:extLst>
          </p:cNvPr>
          <p:cNvSpPr txBox="1"/>
          <p:nvPr/>
        </p:nvSpPr>
        <p:spPr>
          <a:xfrm>
            <a:off x="1198662" y="5761727"/>
            <a:ext cx="52144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chemeClr val="accent3"/>
                </a:solidFill>
                <a:latin typeface="+mj-lt"/>
              </a:rPr>
              <a:t>Ansøgningsfrister i</a:t>
            </a:r>
            <a:r>
              <a:rPr lang="en-GB" sz="1600" dirty="0">
                <a:solidFill>
                  <a:schemeClr val="accent3"/>
                </a:solidFill>
                <a:latin typeface="+mj-lt"/>
              </a:rPr>
              <a:t>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3"/>
                </a:solidFill>
              </a:rPr>
              <a:t>mellem 9. januar og 26. maj 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3"/>
                </a:solidFill>
              </a:rPr>
              <a:t>mellem 7. august og 17. november</a:t>
            </a:r>
            <a:endParaRPr lang="en-GB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ladsholder til billede 110">
            <a:extLst>
              <a:ext uri="{FF2B5EF4-FFF2-40B4-BE49-F238E27FC236}">
                <a16:creationId xmlns:a16="http://schemas.microsoft.com/office/drawing/2014/main" id="{F75E2B97-1139-42AA-A1DE-D75C4E236C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1" b="7981"/>
          <a:stretch>
            <a:fillRect/>
          </a:stretch>
        </p:blipFill>
        <p:spPr/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6973200" y="500594"/>
            <a:ext cx="4402290" cy="1186048"/>
          </a:xfrm>
        </p:spPr>
        <p:txBody>
          <a:bodyPr/>
          <a:lstStyle/>
          <a:p>
            <a:r>
              <a:rPr lang="da-DK" sz="1800" b="0" dirty="0">
                <a:solidFill>
                  <a:schemeClr val="accent5"/>
                </a:solidFill>
              </a:rPr>
              <a:t>Med projektstøtte vil fonden stimulere udviklingen af kunst- og kulturlivet og styrke forskellige aktørers nordiske forbindelser.</a:t>
            </a:r>
            <a:endParaRPr lang="da-DK" sz="1800" b="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6973200" y="1807252"/>
            <a:ext cx="4460400" cy="4340167"/>
          </a:xfrm>
          <a:solidFill>
            <a:schemeClr val="tx1">
              <a:lumMod val="75000"/>
              <a:lumOff val="25000"/>
              <a:alpha val="85000"/>
            </a:schemeClr>
          </a:solidFill>
        </p:spPr>
        <p:txBody>
          <a:bodyPr/>
          <a:lstStyle/>
          <a:p>
            <a:pPr>
              <a:buNone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Vi arbejder med en åben og nysgerrig tilgang til det nordiske og interesserer os for det, der er under udvikling.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Projekternes originalitet og samarbejder på tværs af de nordiske lande vægtes højt, men vi byder også projekter velkommen, der på forskellig vis rækker udover den nordiske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Vurderingskriterier: </a:t>
            </a:r>
            <a:r>
              <a:rPr lang="da-DK" dirty="0"/>
              <a:t>Kunstnerisk/kulturelt indhold og ambitioner, Nordisk relevans og samarbejde i projektet, Relevant og realistisk projektøkonomi.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Man kan søge op til DKK 500.000.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6</a:t>
            </a:fld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E0324C1-02BB-431B-ABB3-DF55E9B43A25}"/>
              </a:ext>
            </a:extLst>
          </p:cNvPr>
          <p:cNvSpPr txBox="1"/>
          <p:nvPr/>
        </p:nvSpPr>
        <p:spPr>
          <a:xfrm flipH="1">
            <a:off x="1054646" y="3063062"/>
            <a:ext cx="680337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400" dirty="0">
                <a:solidFill>
                  <a:schemeClr val="bg1"/>
                </a:solidFill>
                <a:latin typeface="+mj-lt"/>
              </a:rPr>
              <a:t>PROJEKTSTØTTE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D595676-E7B1-42B5-83E0-A13D1C90C27D}"/>
              </a:ext>
            </a:extLst>
          </p:cNvPr>
          <p:cNvSpPr txBox="1"/>
          <p:nvPr/>
        </p:nvSpPr>
        <p:spPr>
          <a:xfrm>
            <a:off x="1198662" y="5761727"/>
            <a:ext cx="52144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chemeClr val="accent5"/>
                </a:solidFill>
                <a:latin typeface="Arial Black" panose="020B0A04020102020204" pitchFamily="34" charset="0"/>
              </a:rPr>
              <a:t>Ansøgningsfrister</a:t>
            </a:r>
            <a:r>
              <a:rPr lang="en-GB" sz="1600" dirty="0">
                <a:solidFill>
                  <a:schemeClr val="accent5"/>
                </a:solidFill>
                <a:latin typeface="Arial Black" panose="020B0A04020102020204" pitchFamily="34" charset="0"/>
              </a:rPr>
              <a:t> i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accent5"/>
                </a:solidFill>
              </a:rPr>
              <a:t>15. februar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chemeClr val="accent5"/>
                </a:solidFill>
              </a:rPr>
              <a:t>1. september</a:t>
            </a:r>
            <a:endParaRPr lang="en-GB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snö, utomhus, natur&#10;&#10;Automatiskt genererad beskrivning">
            <a:extLst>
              <a:ext uri="{FF2B5EF4-FFF2-40B4-BE49-F238E27FC236}">
                <a16:creationId xmlns:a16="http://schemas.microsoft.com/office/drawing/2014/main" id="{4113241F-8C88-43E1-BDAE-B1E7D625D72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-59" r="59" b="43801"/>
          <a:stretch/>
        </p:blipFill>
        <p:spPr>
          <a:xfrm>
            <a:off x="-97482" y="-54841"/>
            <a:ext cx="12287895" cy="6912841"/>
          </a:xfr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4597620-7C8C-48B3-8A8F-1B09A3116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66" y="1157144"/>
            <a:ext cx="6933600" cy="4608512"/>
          </a:xfrm>
          <a:solidFill>
            <a:schemeClr val="accent2"/>
          </a:solidFill>
          <a:ln>
            <a:noFill/>
          </a:ln>
        </p:spPr>
        <p:txBody>
          <a:bodyPr/>
          <a:lstStyle/>
          <a:p>
            <a:pPr>
              <a:buNone/>
            </a:pPr>
            <a:r>
              <a:rPr lang="en-GB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5F6619C-54D1-45DE-BF32-DB06B26080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49AD5A8-7E01-40B2-93C9-04661222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  <a:endParaRPr lang="da-DK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0C92D75-ACBC-4652-8384-37DBCF0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690C5A-70C9-405C-A815-6979C976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7" y="1890916"/>
            <a:ext cx="3140968" cy="3140968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7BD3A8D-8870-4733-B889-7C77E12A7E1A}"/>
              </a:ext>
            </a:extLst>
          </p:cNvPr>
          <p:cNvSpPr txBox="1"/>
          <p:nvPr/>
        </p:nvSpPr>
        <p:spPr>
          <a:xfrm>
            <a:off x="1202214" y="1476241"/>
            <a:ext cx="5328592" cy="3970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200" dirty="0">
                <a:solidFill>
                  <a:schemeClr val="bg1"/>
                </a:solidFill>
                <a:latin typeface="+mj-lt"/>
              </a:rPr>
              <a:t>Globus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Globus er Nordisk Kulturfonds tematiske satsning 2020-2024, der skal giver kunstnere og kulturudøvere nye muligheder for at søge støtte til projekter, der strækker sig udover Norden.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Med Globus vil vi strække os ud over det nationale og rette blikket mod kunstneriske og kulturelle miljøer, der skabes i det lokale og globale på samme tid. Intentionen er at, vi møder kunstnerne der, hvor de er, og støtter dem med tillid og risikovillighed.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Vi ser det globale som grænseløst; verden som en samlet enhed.</a:t>
            </a:r>
          </a:p>
        </p:txBody>
      </p:sp>
    </p:spTree>
    <p:extLst>
      <p:ext uri="{BB962C8B-B14F-4D97-AF65-F5344CB8AC3E}">
        <p14:creationId xmlns:p14="http://schemas.microsoft.com/office/powerpoint/2010/main" val="396613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 b="12483"/>
          <a:stretch/>
        </p:blipFill>
        <p:spPr>
          <a:xfrm>
            <a:off x="-26690" y="0"/>
            <a:ext cx="12386592" cy="6858000"/>
          </a:xfr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7021508" y="399600"/>
            <a:ext cx="4402290" cy="1186048"/>
          </a:xfrm>
        </p:spPr>
        <p:txBody>
          <a:bodyPr/>
          <a:lstStyle/>
          <a:p>
            <a:r>
              <a:rPr lang="da-DK" sz="1800" b="0" dirty="0">
                <a:solidFill>
                  <a:schemeClr val="bg2"/>
                </a:solidFill>
              </a:rPr>
              <a:t>Globus Call vil give kunstnere og kulturaktører mulighed for at engagere sig i transnationale og langsigtede samarbejder og netværk, som strækker sig ud over Norden.</a:t>
            </a: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6973200" y="2132856"/>
            <a:ext cx="4460400" cy="4104456"/>
          </a:xfrm>
          <a:solidFill>
            <a:schemeClr val="tx2">
              <a:alpha val="85000"/>
            </a:schemeClr>
          </a:solidFill>
        </p:spPr>
        <p:txBody>
          <a:bodyPr/>
          <a:lstStyle/>
          <a:p>
            <a:pPr>
              <a:buNone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Ambitionen er at imødekomme det stigende behov for kunstnere til at kunne agere på tværs af grænser og at skabe rum for udveksling i komplekse og foranderlige globale miljøer.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Programmet er åbent for projekter, der arbejder med eksperimenterende tilgange og metoder og stræber efter at udforske interaktioner mellem det lokale og det globale.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Der kan søges om op til DKK 700.000.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Datoer for den næste ansøgningsrunde vil blive offentliggjort i forår 2023.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8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1700808"/>
            <a:ext cx="3456384" cy="345638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3BCB005-CEF1-4448-8CC4-3F7FC663BED6}"/>
              </a:ext>
            </a:extLst>
          </p:cNvPr>
          <p:cNvSpPr txBox="1"/>
          <p:nvPr/>
        </p:nvSpPr>
        <p:spPr>
          <a:xfrm>
            <a:off x="1114500" y="6271599"/>
            <a:ext cx="52144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chemeClr val="bg2"/>
                </a:solidFill>
                <a:latin typeface="+mj-lt"/>
              </a:rPr>
              <a:t>Næste ansøgningsfrist i efteråret 2023</a:t>
            </a:r>
            <a:endParaRPr lang="en-GB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7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t="28037" r="-576" b="32913"/>
          <a:stretch/>
        </p:blipFill>
        <p:spPr>
          <a:xfrm>
            <a:off x="-26690" y="0"/>
            <a:ext cx="12386592" cy="6858000"/>
          </a:xfr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7021508" y="746790"/>
            <a:ext cx="4387167" cy="1186048"/>
          </a:xfrm>
        </p:spPr>
        <p:txBody>
          <a:bodyPr/>
          <a:lstStyle/>
          <a:p>
            <a:r>
              <a:rPr lang="da-DK" sz="1800" b="0" dirty="0">
                <a:solidFill>
                  <a:schemeClr val="accent1"/>
                </a:solidFill>
              </a:rPr>
              <a:t>Globus Opstart støtter etablerings- og researchfaser i gensidige globale samarbejder og projekter, der involverer kunstnere og kulturudøvere fra Norden og andre steder i verden. </a:t>
            </a: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021508" y="2780928"/>
            <a:ext cx="4460400" cy="3366492"/>
          </a:xfrm>
          <a:solidFill>
            <a:schemeClr val="accent2">
              <a:alpha val="71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Projekter med en undersøgende tilgang til at opbygge samarbejder og opsøge ny viden for at udvikle og forstærke sin praksis i en global ramme.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Det globale syd og det globale nord.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Man kan søge op til 50.000 DKK. Der er ikke krav om egen medfinansiering.</a:t>
            </a: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z="1100" dirty="0"/>
              <a:t>Nordisk Kulturfond 2022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9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9869" y="992624"/>
            <a:ext cx="3054367" cy="401670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39774DE-DCAE-426A-809A-29C533000A78}"/>
              </a:ext>
            </a:extLst>
          </p:cNvPr>
          <p:cNvSpPr txBox="1"/>
          <p:nvPr/>
        </p:nvSpPr>
        <p:spPr>
          <a:xfrm>
            <a:off x="1198662" y="5761727"/>
            <a:ext cx="52144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>
                <a:solidFill>
                  <a:schemeClr val="accent1"/>
                </a:solidFill>
                <a:latin typeface="+mj-lt"/>
              </a:rPr>
              <a:t>Ansøgningsfrister i</a:t>
            </a:r>
            <a:r>
              <a:rPr lang="en-GB" sz="1600" dirty="0">
                <a:solidFill>
                  <a:schemeClr val="accent1"/>
                </a:solidFill>
                <a:latin typeface="+mj-lt"/>
              </a:rPr>
              <a:t>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1"/>
                </a:solidFill>
              </a:rPr>
              <a:t>mellem 9. januar og 26. maj 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1"/>
                </a:solidFill>
              </a:rPr>
              <a:t>mellem 7. august og 17. november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 animBg="1"/>
      <p:bldP spid="9" grpId="0"/>
    </p:bldLst>
  </p:timing>
</p:sld>
</file>

<file path=ppt/theme/theme1.xml><?xml version="1.0" encoding="utf-8"?>
<a:theme xmlns:a="http://schemas.openxmlformats.org/drawingml/2006/main" name="Nordisk Kulturfond PowerPoint skabelon">
  <a:themeElements>
    <a:clrScheme name="Nordisk Kulturfond">
      <a:dk1>
        <a:sysClr val="windowText" lastClr="000000"/>
      </a:dk1>
      <a:lt1>
        <a:sysClr val="window" lastClr="FFFFFF"/>
      </a:lt1>
      <a:dk2>
        <a:srgbClr val="283846"/>
      </a:dk2>
      <a:lt2>
        <a:srgbClr val="A4CDE4"/>
      </a:lt2>
      <a:accent1>
        <a:srgbClr val="009A93"/>
      </a:accent1>
      <a:accent2>
        <a:srgbClr val="283846"/>
      </a:accent2>
      <a:accent3>
        <a:srgbClr val="FDBD00"/>
      </a:accent3>
      <a:accent4>
        <a:srgbClr val="8B3A84"/>
      </a:accent4>
      <a:accent5>
        <a:srgbClr val="E21A4D"/>
      </a:accent5>
      <a:accent6>
        <a:srgbClr val="1C62B0"/>
      </a:accent6>
      <a:hlink>
        <a:srgbClr val="0000FF"/>
      </a:hlink>
      <a:folHlink>
        <a:srgbClr val="800080"/>
      </a:folHlink>
    </a:clrScheme>
    <a:fontScheme name="Nordisk Kulturfon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solidFill>
            <a:schemeClr val="accent5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2C4A66750C7D4DADF1ABAB56DCDC78" ma:contentTypeVersion="10" ma:contentTypeDescription="Opprett et nytt dokument." ma:contentTypeScope="" ma:versionID="7b37b446a80b6a89fd17be75733327ab">
  <xsd:schema xmlns:xsd="http://www.w3.org/2001/XMLSchema" xmlns:xs="http://www.w3.org/2001/XMLSchema" xmlns:p="http://schemas.microsoft.com/office/2006/metadata/properties" xmlns:ns2="4c37f526-414e-4194-b11d-0e96aa7a230e" xmlns:ns3="22577df3-5c35-4384-ac4c-50eb312271d4" targetNamespace="http://schemas.microsoft.com/office/2006/metadata/properties" ma:root="true" ma:fieldsID="1b973e5e82827b57c8c1339da6eec182" ns2:_="" ns3:_="">
    <xsd:import namespace="4c37f526-414e-4194-b11d-0e96aa7a230e"/>
    <xsd:import namespace="22577df3-5c35-4384-ac4c-50eb31227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7f526-414e-4194-b11d-0e96aa7a2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ff48d21c-ca29-4afb-8a12-e8bbb1b0f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77df3-5c35-4384-ac4c-50eb31227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6bbd40f-38a4-4303-8133-f6e6c734bc60}" ma:internalName="TaxCatchAll" ma:showField="CatchAllData" ma:web="22577df3-5c35-4384-ac4c-50eb31227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577df3-5c35-4384-ac4c-50eb312271d4" xsi:nil="true"/>
    <lcf76f155ced4ddcb4097134ff3c332f xmlns="4c37f526-414e-4194-b11d-0e96aa7a23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4C7248-4207-45FC-A686-F096C04035D9}"/>
</file>

<file path=customXml/itemProps2.xml><?xml version="1.0" encoding="utf-8"?>
<ds:datastoreItem xmlns:ds="http://schemas.openxmlformats.org/officeDocument/2006/customXml" ds:itemID="{08F4A01C-9C59-46A1-B9CF-6BE80C4894CC}"/>
</file>

<file path=customXml/itemProps3.xml><?xml version="1.0" encoding="utf-8"?>
<ds:datastoreItem xmlns:ds="http://schemas.openxmlformats.org/officeDocument/2006/customXml" ds:itemID="{4B7CD533-3286-4E95-A985-FE05B30CCCE3}"/>
</file>

<file path=docProps/app.xml><?xml version="1.0" encoding="utf-8"?>
<Properties xmlns="http://schemas.openxmlformats.org/officeDocument/2006/extended-properties" xmlns:vt="http://schemas.openxmlformats.org/officeDocument/2006/docPropsVTypes">
  <Template>Nordisk Kulturfond PowerPoint skabelon</Template>
  <TotalTime>0</TotalTime>
  <Words>656</Words>
  <Application>Microsoft Office PowerPoint</Application>
  <PresentationFormat>Anpassad</PresentationFormat>
  <Paragraphs>87</Paragraphs>
  <Slides>10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walsheim</vt:lpstr>
      <vt:lpstr>Nordisk Kulturfond PowerPoint skabelon</vt:lpstr>
      <vt:lpstr>Præsentation af Nordisk Kulturfond  Informationsmøde om nordiske tilskudsordninger Onsdag d. 30 november</vt:lpstr>
      <vt:lpstr>Nordisk Kulturfond er katalysator for kunst- og kulturlivet i Norden – gennem netværk, viden, partnerskaber og støtte arbejder vi for at stimulere udviklingen af kunst- og kulturlivet og skabe nye sammenhænge for den kulturpolitiske udvikling i Norden.</vt:lpstr>
      <vt:lpstr>PowerPoint-presentation</vt:lpstr>
      <vt:lpstr>Flere støtteformer</vt:lpstr>
      <vt:lpstr>Opstart er Nordisk Kulturfonds investering i kunst- og kulturprojekters første faser, så projekters nordiske ambitioner kan styrkes. </vt:lpstr>
      <vt:lpstr>Med projektstøtte vil fonden stimulere udviklingen af kunst- og kulturlivet og styrke forskellige aktørers nordiske forbindelser.</vt:lpstr>
      <vt:lpstr>PowerPoint-presentation</vt:lpstr>
      <vt:lpstr>Globus Call vil give kunstnere og kulturaktører mulighed for at engagere sig i transnationale og langsigtede samarbejder og netværk, som strækker sig ud over Norden.</vt:lpstr>
      <vt:lpstr>Globus Opstart støtter etablerings- og researchfaser i gensidige globale samarbejder og projekter, der involverer kunstnere og kulturudøvere fra Norden og andre steder i verden. </vt:lpstr>
      <vt:lpstr>Tak for i 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2015-06-22T10:41:51Z</dcterms:created>
  <dcterms:modified xsi:type="dcterms:W3CDTF">2022-11-28T10:45:26Z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0x010100BC2C4A66750C7D4DADF1ABAB56DCDC78</vt:lpwstr>
  </property>
</Properties>
</file>